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336" r:id="rId3"/>
    <p:sldId id="388" r:id="rId4"/>
    <p:sldId id="313" r:id="rId5"/>
    <p:sldId id="272" r:id="rId6"/>
    <p:sldId id="467" r:id="rId7"/>
    <p:sldId id="424" r:id="rId8"/>
    <p:sldId id="464" r:id="rId9"/>
    <p:sldId id="401" r:id="rId10"/>
    <p:sldId id="306" r:id="rId11"/>
    <p:sldId id="374" r:id="rId12"/>
    <p:sldId id="418" r:id="rId13"/>
    <p:sldId id="423" r:id="rId14"/>
    <p:sldId id="403" r:id="rId15"/>
    <p:sldId id="353" r:id="rId16"/>
    <p:sldId id="358" r:id="rId17"/>
    <p:sldId id="354" r:id="rId18"/>
    <p:sldId id="359" r:id="rId19"/>
    <p:sldId id="367" r:id="rId20"/>
    <p:sldId id="356" r:id="rId21"/>
    <p:sldId id="361" r:id="rId22"/>
    <p:sldId id="377" r:id="rId23"/>
    <p:sldId id="382" r:id="rId24"/>
    <p:sldId id="458" r:id="rId25"/>
    <p:sldId id="383" r:id="rId26"/>
    <p:sldId id="384" r:id="rId27"/>
    <p:sldId id="419" r:id="rId28"/>
    <p:sldId id="459" r:id="rId29"/>
    <p:sldId id="463" r:id="rId30"/>
    <p:sldId id="460" r:id="rId31"/>
    <p:sldId id="465" r:id="rId32"/>
    <p:sldId id="375" r:id="rId33"/>
    <p:sldId id="376" r:id="rId34"/>
    <p:sldId id="340" r:id="rId35"/>
    <p:sldId id="339" r:id="rId36"/>
    <p:sldId id="426" r:id="rId37"/>
    <p:sldId id="341" r:id="rId38"/>
    <p:sldId id="373" r:id="rId39"/>
    <p:sldId id="372" r:id="rId40"/>
    <p:sldId id="380" r:id="rId41"/>
    <p:sldId id="427" r:id="rId42"/>
    <p:sldId id="428" r:id="rId43"/>
    <p:sldId id="429" r:id="rId44"/>
    <p:sldId id="430" r:id="rId45"/>
    <p:sldId id="431" r:id="rId46"/>
    <p:sldId id="432" r:id="rId47"/>
    <p:sldId id="433" r:id="rId48"/>
    <p:sldId id="434" r:id="rId49"/>
    <p:sldId id="435" r:id="rId50"/>
    <p:sldId id="436" r:id="rId51"/>
    <p:sldId id="437" r:id="rId52"/>
    <p:sldId id="438" r:id="rId53"/>
    <p:sldId id="439" r:id="rId54"/>
    <p:sldId id="440" r:id="rId55"/>
    <p:sldId id="441" r:id="rId56"/>
    <p:sldId id="442" r:id="rId57"/>
    <p:sldId id="443" r:id="rId58"/>
    <p:sldId id="444" r:id="rId59"/>
    <p:sldId id="445" r:id="rId60"/>
    <p:sldId id="446" r:id="rId61"/>
    <p:sldId id="447" r:id="rId62"/>
    <p:sldId id="456" r:id="rId63"/>
    <p:sldId id="323" r:id="rId64"/>
    <p:sldId id="322" r:id="rId65"/>
    <p:sldId id="466" r:id="rId66"/>
    <p:sldId id="319" r:id="rId67"/>
    <p:sldId id="320" r:id="rId68"/>
    <p:sldId id="321" r:id="rId69"/>
    <p:sldId id="335" r:id="rId70"/>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62"/>
    <a:srgbClr val="F0F5FB"/>
    <a:srgbClr val="FFFFFF"/>
    <a:srgbClr val="33CC33"/>
    <a:srgbClr val="FF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1703" autoAdjust="0"/>
  </p:normalViewPr>
  <p:slideViewPr>
    <p:cSldViewPr>
      <p:cViewPr varScale="1">
        <p:scale>
          <a:sx n="68" d="100"/>
          <a:sy n="68" d="100"/>
        </p:scale>
        <p:origin x="1200" y="52"/>
      </p:cViewPr>
      <p:guideLst>
        <p:guide orient="horz" pos="2880"/>
        <p:guide pos="2160"/>
      </p:guideLst>
    </p:cSldViewPr>
  </p:slideViewPr>
  <p:outlineViewPr>
    <p:cViewPr>
      <p:scale>
        <a:sx n="33" d="100"/>
        <a:sy n="33" d="100"/>
      </p:scale>
      <p:origin x="0" y="-2980"/>
    </p:cViewPr>
  </p:outlineViewPr>
  <p:notesTextViewPr>
    <p:cViewPr>
      <p:scale>
        <a:sx n="100" d="100"/>
        <a:sy n="100" d="100"/>
      </p:scale>
      <p:origin x="0" y="0"/>
    </p:cViewPr>
  </p:notesTextViewPr>
  <p:sorterViewPr>
    <p:cViewPr varScale="1">
      <p:scale>
        <a:sx n="1" d="1"/>
        <a:sy n="1" d="1"/>
      </p:scale>
      <p:origin x="0" y="-2056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836715-85D3-4477-8B31-DF9EDF24CA3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2039AF8-76F6-41DB-81D0-2A5F79F63F62}">
      <dgm:prSet phldrT="[Text]" custT="1"/>
      <dgm:spPr/>
      <dgm:t>
        <a:bodyPr/>
        <a:lstStyle/>
        <a:p>
          <a:r>
            <a:rPr lang="en-US" sz="1200" dirty="0"/>
            <a:t>Create Backups</a:t>
          </a:r>
        </a:p>
      </dgm:t>
    </dgm:pt>
    <dgm:pt modelId="{9D41B10A-583D-402D-B32E-00795F7FE81E}" type="parTrans" cxnId="{24ED079D-6B7F-46EC-AA13-46748D44BAD7}">
      <dgm:prSet/>
      <dgm:spPr/>
      <dgm:t>
        <a:bodyPr/>
        <a:lstStyle/>
        <a:p>
          <a:endParaRPr lang="en-US"/>
        </a:p>
      </dgm:t>
    </dgm:pt>
    <dgm:pt modelId="{CF9EE450-E0C1-41D9-8CEF-D05BE939EDD2}" type="sibTrans" cxnId="{24ED079D-6B7F-46EC-AA13-46748D44BAD7}">
      <dgm:prSet/>
      <dgm:spPr/>
      <dgm:t>
        <a:bodyPr/>
        <a:lstStyle/>
        <a:p>
          <a:endParaRPr lang="en-US"/>
        </a:p>
      </dgm:t>
    </dgm:pt>
    <dgm:pt modelId="{43548361-E280-46F8-911D-D94014F8FC3B}">
      <dgm:prSet phldrT="[Text]" custT="1"/>
      <dgm:spPr/>
      <dgm:t>
        <a:bodyPr/>
        <a:lstStyle/>
        <a:p>
          <a:r>
            <a:rPr lang="en-US" sz="1200" dirty="0"/>
            <a:t>Compare HCP to your budget</a:t>
          </a:r>
        </a:p>
      </dgm:t>
    </dgm:pt>
    <dgm:pt modelId="{22AF9046-C947-4F9A-AB14-0CDFD52C53A8}" type="parTrans" cxnId="{E2BC852C-5336-44E4-A947-B1817A7267C7}">
      <dgm:prSet/>
      <dgm:spPr/>
      <dgm:t>
        <a:bodyPr/>
        <a:lstStyle/>
        <a:p>
          <a:endParaRPr lang="en-US"/>
        </a:p>
      </dgm:t>
    </dgm:pt>
    <dgm:pt modelId="{B5AA350B-AEFA-4602-80A5-78B171D58048}" type="sibTrans" cxnId="{E2BC852C-5336-44E4-A947-B1817A7267C7}">
      <dgm:prSet/>
      <dgm:spPr/>
      <dgm:t>
        <a:bodyPr/>
        <a:lstStyle/>
        <a:p>
          <a:endParaRPr lang="en-US"/>
        </a:p>
      </dgm:t>
    </dgm:pt>
    <dgm:pt modelId="{B7E7E4C8-D1E1-4170-8715-EF0E510F9A7E}">
      <dgm:prSet phldrT="[Text]" custT="1"/>
      <dgm:spPr/>
      <dgm:t>
        <a:bodyPr/>
        <a:lstStyle/>
        <a:p>
          <a:r>
            <a:rPr lang="en-US" sz="1200" dirty="0"/>
            <a:t>Review HCM Data</a:t>
          </a:r>
        </a:p>
      </dgm:t>
    </dgm:pt>
    <dgm:pt modelId="{D7F74120-46A1-4649-9556-CCC7DA23E55E}" type="parTrans" cxnId="{68336360-7F63-45DA-A06F-52D949E9C04F}">
      <dgm:prSet/>
      <dgm:spPr/>
      <dgm:t>
        <a:bodyPr/>
        <a:lstStyle/>
        <a:p>
          <a:endParaRPr lang="en-US"/>
        </a:p>
      </dgm:t>
    </dgm:pt>
    <dgm:pt modelId="{40C7813F-EBE5-4DEA-813C-DC1719D6F14B}" type="sibTrans" cxnId="{68336360-7F63-45DA-A06F-52D949E9C04F}">
      <dgm:prSet/>
      <dgm:spPr/>
      <dgm:t>
        <a:bodyPr/>
        <a:lstStyle/>
        <a:p>
          <a:endParaRPr lang="en-US"/>
        </a:p>
      </dgm:t>
    </dgm:pt>
    <dgm:pt modelId="{010222F3-EF23-44A0-B0E0-4C8C2643917F}">
      <dgm:prSet phldrT="[Text]" custT="1"/>
      <dgm:spPr/>
      <dgm:t>
        <a:bodyPr/>
        <a:lstStyle/>
        <a:p>
          <a:r>
            <a:rPr lang="en-US" sz="1200" dirty="0"/>
            <a:t>Update employees with changes</a:t>
          </a:r>
        </a:p>
      </dgm:t>
    </dgm:pt>
    <dgm:pt modelId="{67E0AAFB-424E-4D4D-A5AD-5FB06B85E820}" type="parTrans" cxnId="{6D756619-B501-4484-AD07-8507B1677114}">
      <dgm:prSet/>
      <dgm:spPr/>
      <dgm:t>
        <a:bodyPr/>
        <a:lstStyle/>
        <a:p>
          <a:endParaRPr lang="en-US"/>
        </a:p>
      </dgm:t>
    </dgm:pt>
    <dgm:pt modelId="{806B5A7A-793E-4105-9E8A-07636513EAF8}" type="sibTrans" cxnId="{6D756619-B501-4484-AD07-8507B1677114}">
      <dgm:prSet/>
      <dgm:spPr/>
      <dgm:t>
        <a:bodyPr/>
        <a:lstStyle/>
        <a:p>
          <a:endParaRPr lang="en-US"/>
        </a:p>
      </dgm:t>
    </dgm:pt>
    <dgm:pt modelId="{5FFBDD7C-6F1C-469E-8346-5B07F89B97DF}">
      <dgm:prSet phldrT="[Text]" custT="1"/>
      <dgm:spPr/>
      <dgm:t>
        <a:bodyPr/>
        <a:lstStyle/>
        <a:p>
          <a:r>
            <a:rPr lang="en-US" sz="1200" dirty="0"/>
            <a:t>To Be Hired Employees</a:t>
          </a:r>
        </a:p>
      </dgm:t>
    </dgm:pt>
    <dgm:pt modelId="{A1F054BC-47C5-4553-A60A-0D96589F5EEA}" type="parTrans" cxnId="{F622F3D9-0DEB-4B59-B0FE-2EC5C4A1C8E4}">
      <dgm:prSet/>
      <dgm:spPr/>
      <dgm:t>
        <a:bodyPr/>
        <a:lstStyle/>
        <a:p>
          <a:endParaRPr lang="en-US"/>
        </a:p>
      </dgm:t>
    </dgm:pt>
    <dgm:pt modelId="{B8B493E2-3ABE-4E7F-9EF0-792DCA5CF4C8}" type="sibTrans" cxnId="{F622F3D9-0DEB-4B59-B0FE-2EC5C4A1C8E4}">
      <dgm:prSet/>
      <dgm:spPr/>
      <dgm:t>
        <a:bodyPr/>
        <a:lstStyle/>
        <a:p>
          <a:endParaRPr lang="en-US"/>
        </a:p>
      </dgm:t>
    </dgm:pt>
    <dgm:pt modelId="{FE5FE112-13D3-4EF0-AC4E-B295C28F36A1}" type="pres">
      <dgm:prSet presAssocID="{76836715-85D3-4477-8B31-DF9EDF24CA36}" presName="Name0" presStyleCnt="0">
        <dgm:presLayoutVars>
          <dgm:dir/>
          <dgm:resizeHandles val="exact"/>
        </dgm:presLayoutVars>
      </dgm:prSet>
      <dgm:spPr/>
    </dgm:pt>
    <dgm:pt modelId="{3468E8CE-A9ED-4137-8546-650EFAF0FEF2}" type="pres">
      <dgm:prSet presAssocID="{76836715-85D3-4477-8B31-DF9EDF24CA36}" presName="cycle" presStyleCnt="0"/>
      <dgm:spPr/>
    </dgm:pt>
    <dgm:pt modelId="{4021B0CC-9FC8-4006-A448-E801B5849EC0}" type="pres">
      <dgm:prSet presAssocID="{22039AF8-76F6-41DB-81D0-2A5F79F63F62}" presName="nodeFirstNode" presStyleLbl="node1" presStyleIdx="0" presStyleCnt="5">
        <dgm:presLayoutVars>
          <dgm:bulletEnabled val="1"/>
        </dgm:presLayoutVars>
      </dgm:prSet>
      <dgm:spPr/>
    </dgm:pt>
    <dgm:pt modelId="{8FCCBFBE-7019-4F40-B4E9-FD9E8F0C240A}" type="pres">
      <dgm:prSet presAssocID="{CF9EE450-E0C1-41D9-8CEF-D05BE939EDD2}" presName="sibTransFirstNode" presStyleLbl="bgShp" presStyleIdx="0" presStyleCnt="1"/>
      <dgm:spPr/>
    </dgm:pt>
    <dgm:pt modelId="{EDAAC4A2-D497-489C-8796-6D42073EDF92}" type="pres">
      <dgm:prSet presAssocID="{43548361-E280-46F8-911D-D94014F8FC3B}" presName="nodeFollowingNodes" presStyleLbl="node1" presStyleIdx="1" presStyleCnt="5">
        <dgm:presLayoutVars>
          <dgm:bulletEnabled val="1"/>
        </dgm:presLayoutVars>
      </dgm:prSet>
      <dgm:spPr/>
    </dgm:pt>
    <dgm:pt modelId="{1ED69ACF-6C8D-4CE6-BE14-0C7D38D2640F}" type="pres">
      <dgm:prSet presAssocID="{B7E7E4C8-D1E1-4170-8715-EF0E510F9A7E}" presName="nodeFollowingNodes" presStyleLbl="node1" presStyleIdx="2" presStyleCnt="5">
        <dgm:presLayoutVars>
          <dgm:bulletEnabled val="1"/>
        </dgm:presLayoutVars>
      </dgm:prSet>
      <dgm:spPr/>
    </dgm:pt>
    <dgm:pt modelId="{9D34E29B-8A73-4761-BE1A-4C1DBF0ED894}" type="pres">
      <dgm:prSet presAssocID="{010222F3-EF23-44A0-B0E0-4C8C2643917F}" presName="nodeFollowingNodes" presStyleLbl="node1" presStyleIdx="3" presStyleCnt="5">
        <dgm:presLayoutVars>
          <dgm:bulletEnabled val="1"/>
        </dgm:presLayoutVars>
      </dgm:prSet>
      <dgm:spPr/>
    </dgm:pt>
    <dgm:pt modelId="{C572A553-6BC0-42F1-96BC-65C379A96D48}" type="pres">
      <dgm:prSet presAssocID="{5FFBDD7C-6F1C-469E-8346-5B07F89B97DF}" presName="nodeFollowingNodes" presStyleLbl="node1" presStyleIdx="4" presStyleCnt="5">
        <dgm:presLayoutVars>
          <dgm:bulletEnabled val="1"/>
        </dgm:presLayoutVars>
      </dgm:prSet>
      <dgm:spPr/>
    </dgm:pt>
  </dgm:ptLst>
  <dgm:cxnLst>
    <dgm:cxn modelId="{FCBD180A-FA26-417C-8C54-FD9FCB02921E}" type="presOf" srcId="{B7E7E4C8-D1E1-4170-8715-EF0E510F9A7E}" destId="{1ED69ACF-6C8D-4CE6-BE14-0C7D38D2640F}" srcOrd="0" destOrd="0" presId="urn:microsoft.com/office/officeart/2005/8/layout/cycle3"/>
    <dgm:cxn modelId="{6D756619-B501-4484-AD07-8507B1677114}" srcId="{76836715-85D3-4477-8B31-DF9EDF24CA36}" destId="{010222F3-EF23-44A0-B0E0-4C8C2643917F}" srcOrd="3" destOrd="0" parTransId="{67E0AAFB-424E-4D4D-A5AD-5FB06B85E820}" sibTransId="{806B5A7A-793E-4105-9E8A-07636513EAF8}"/>
    <dgm:cxn modelId="{E2BC852C-5336-44E4-A947-B1817A7267C7}" srcId="{76836715-85D3-4477-8B31-DF9EDF24CA36}" destId="{43548361-E280-46F8-911D-D94014F8FC3B}" srcOrd="1" destOrd="0" parTransId="{22AF9046-C947-4F9A-AB14-0CDFD52C53A8}" sibTransId="{B5AA350B-AEFA-4602-80A5-78B171D58048}"/>
    <dgm:cxn modelId="{1DC75D2F-3F13-4146-BD73-E895FB94E094}" type="presOf" srcId="{22039AF8-76F6-41DB-81D0-2A5F79F63F62}" destId="{4021B0CC-9FC8-4006-A448-E801B5849EC0}" srcOrd="0" destOrd="0" presId="urn:microsoft.com/office/officeart/2005/8/layout/cycle3"/>
    <dgm:cxn modelId="{6CCF6130-C119-4F4A-A2F3-02F2B0A89936}" type="presOf" srcId="{43548361-E280-46F8-911D-D94014F8FC3B}" destId="{EDAAC4A2-D497-489C-8796-6D42073EDF92}" srcOrd="0" destOrd="0" presId="urn:microsoft.com/office/officeart/2005/8/layout/cycle3"/>
    <dgm:cxn modelId="{68336360-7F63-45DA-A06F-52D949E9C04F}" srcId="{76836715-85D3-4477-8B31-DF9EDF24CA36}" destId="{B7E7E4C8-D1E1-4170-8715-EF0E510F9A7E}" srcOrd="2" destOrd="0" parTransId="{D7F74120-46A1-4649-9556-CCC7DA23E55E}" sibTransId="{40C7813F-EBE5-4DEA-813C-DC1719D6F14B}"/>
    <dgm:cxn modelId="{080D9F77-78BB-40B7-9443-C25CA72A692F}" type="presOf" srcId="{5FFBDD7C-6F1C-469E-8346-5B07F89B97DF}" destId="{C572A553-6BC0-42F1-96BC-65C379A96D48}" srcOrd="0" destOrd="0" presId="urn:microsoft.com/office/officeart/2005/8/layout/cycle3"/>
    <dgm:cxn modelId="{8DD61894-0139-442E-AD8A-405C9B686DE9}" type="presOf" srcId="{76836715-85D3-4477-8B31-DF9EDF24CA36}" destId="{FE5FE112-13D3-4EF0-AC4E-B295C28F36A1}" srcOrd="0" destOrd="0" presId="urn:microsoft.com/office/officeart/2005/8/layout/cycle3"/>
    <dgm:cxn modelId="{24ED079D-6B7F-46EC-AA13-46748D44BAD7}" srcId="{76836715-85D3-4477-8B31-DF9EDF24CA36}" destId="{22039AF8-76F6-41DB-81D0-2A5F79F63F62}" srcOrd="0" destOrd="0" parTransId="{9D41B10A-583D-402D-B32E-00795F7FE81E}" sibTransId="{CF9EE450-E0C1-41D9-8CEF-D05BE939EDD2}"/>
    <dgm:cxn modelId="{D1A4F1CE-9EB5-4D5F-89AE-342E90D8CA8C}" type="presOf" srcId="{010222F3-EF23-44A0-B0E0-4C8C2643917F}" destId="{9D34E29B-8A73-4761-BE1A-4C1DBF0ED894}" srcOrd="0" destOrd="0" presId="urn:microsoft.com/office/officeart/2005/8/layout/cycle3"/>
    <dgm:cxn modelId="{F622F3D9-0DEB-4B59-B0FE-2EC5C4A1C8E4}" srcId="{76836715-85D3-4477-8B31-DF9EDF24CA36}" destId="{5FFBDD7C-6F1C-469E-8346-5B07F89B97DF}" srcOrd="4" destOrd="0" parTransId="{A1F054BC-47C5-4553-A60A-0D96589F5EEA}" sibTransId="{B8B493E2-3ABE-4E7F-9EF0-792DCA5CF4C8}"/>
    <dgm:cxn modelId="{99D7D7EF-0EBA-4762-80E0-A3F6D60EBBE7}" type="presOf" srcId="{CF9EE450-E0C1-41D9-8CEF-D05BE939EDD2}" destId="{8FCCBFBE-7019-4F40-B4E9-FD9E8F0C240A}" srcOrd="0" destOrd="0" presId="urn:microsoft.com/office/officeart/2005/8/layout/cycle3"/>
    <dgm:cxn modelId="{766E0704-DA39-4BE3-88BE-D1188BDCA93D}" type="presParOf" srcId="{FE5FE112-13D3-4EF0-AC4E-B295C28F36A1}" destId="{3468E8CE-A9ED-4137-8546-650EFAF0FEF2}" srcOrd="0" destOrd="0" presId="urn:microsoft.com/office/officeart/2005/8/layout/cycle3"/>
    <dgm:cxn modelId="{D89EC162-9DF3-4F27-94D7-BF3553934BD5}" type="presParOf" srcId="{3468E8CE-A9ED-4137-8546-650EFAF0FEF2}" destId="{4021B0CC-9FC8-4006-A448-E801B5849EC0}" srcOrd="0" destOrd="0" presId="urn:microsoft.com/office/officeart/2005/8/layout/cycle3"/>
    <dgm:cxn modelId="{C5C9BE0E-FB4A-4FE3-B376-B415E8754BB2}" type="presParOf" srcId="{3468E8CE-A9ED-4137-8546-650EFAF0FEF2}" destId="{8FCCBFBE-7019-4F40-B4E9-FD9E8F0C240A}" srcOrd="1" destOrd="0" presId="urn:microsoft.com/office/officeart/2005/8/layout/cycle3"/>
    <dgm:cxn modelId="{3169DC2A-5ADF-454A-AFEB-D9CB0CF30917}" type="presParOf" srcId="{3468E8CE-A9ED-4137-8546-650EFAF0FEF2}" destId="{EDAAC4A2-D497-489C-8796-6D42073EDF92}" srcOrd="2" destOrd="0" presId="urn:microsoft.com/office/officeart/2005/8/layout/cycle3"/>
    <dgm:cxn modelId="{F18E485E-38C8-4E83-BCA1-7F7929151D69}" type="presParOf" srcId="{3468E8CE-A9ED-4137-8546-650EFAF0FEF2}" destId="{1ED69ACF-6C8D-4CE6-BE14-0C7D38D2640F}" srcOrd="3" destOrd="0" presId="urn:microsoft.com/office/officeart/2005/8/layout/cycle3"/>
    <dgm:cxn modelId="{AFFF05BD-119C-4749-99DC-543AE9E4047A}" type="presParOf" srcId="{3468E8CE-A9ED-4137-8546-650EFAF0FEF2}" destId="{9D34E29B-8A73-4761-BE1A-4C1DBF0ED894}" srcOrd="4" destOrd="0" presId="urn:microsoft.com/office/officeart/2005/8/layout/cycle3"/>
    <dgm:cxn modelId="{25AF6318-8EF5-43D3-80F8-131F89A1A23D}" type="presParOf" srcId="{3468E8CE-A9ED-4137-8546-650EFAF0FEF2}" destId="{C572A553-6BC0-42F1-96BC-65C379A96D48}"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CBFBE-7019-4F40-B4E9-FD9E8F0C240A}">
      <dsp:nvSpPr>
        <dsp:cNvPr id="0" name=""/>
        <dsp:cNvSpPr/>
      </dsp:nvSpPr>
      <dsp:spPr>
        <a:xfrm>
          <a:off x="547727" y="-11216"/>
          <a:ext cx="2465496" cy="2465496"/>
        </a:xfrm>
        <a:prstGeom prst="circularArrow">
          <a:avLst>
            <a:gd name="adj1" fmla="val 5544"/>
            <a:gd name="adj2" fmla="val 330680"/>
            <a:gd name="adj3" fmla="val 13941423"/>
            <a:gd name="adj4" fmla="val 17286045"/>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21B0CC-9FC8-4006-A448-E801B5849EC0}">
      <dsp:nvSpPr>
        <dsp:cNvPr id="0" name=""/>
        <dsp:cNvSpPr/>
      </dsp:nvSpPr>
      <dsp:spPr>
        <a:xfrm>
          <a:off x="1244941" y="447"/>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Create Backups</a:t>
          </a:r>
        </a:p>
      </dsp:txBody>
      <dsp:txXfrm>
        <a:off x="1271084" y="26590"/>
        <a:ext cx="1018781" cy="483247"/>
      </dsp:txXfrm>
    </dsp:sp>
    <dsp:sp modelId="{EDAAC4A2-D497-489C-8796-6D42073EDF92}">
      <dsp:nvSpPr>
        <dsp:cNvPr id="0" name=""/>
        <dsp:cNvSpPr/>
      </dsp:nvSpPr>
      <dsp:spPr>
        <a:xfrm>
          <a:off x="2244867" y="726935"/>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Compare HCP to your budget</a:t>
          </a:r>
        </a:p>
      </dsp:txBody>
      <dsp:txXfrm>
        <a:off x="2271010" y="753078"/>
        <a:ext cx="1018781" cy="483247"/>
      </dsp:txXfrm>
    </dsp:sp>
    <dsp:sp modelId="{1ED69ACF-6C8D-4CE6-BE14-0C7D38D2640F}">
      <dsp:nvSpPr>
        <dsp:cNvPr id="0" name=""/>
        <dsp:cNvSpPr/>
      </dsp:nvSpPr>
      <dsp:spPr>
        <a:xfrm>
          <a:off x="1862930" y="1902419"/>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Review HCM Data</a:t>
          </a:r>
        </a:p>
      </dsp:txBody>
      <dsp:txXfrm>
        <a:off x="1889073" y="1928562"/>
        <a:ext cx="1018781" cy="483247"/>
      </dsp:txXfrm>
    </dsp:sp>
    <dsp:sp modelId="{9D34E29B-8A73-4761-BE1A-4C1DBF0ED894}">
      <dsp:nvSpPr>
        <dsp:cNvPr id="0" name=""/>
        <dsp:cNvSpPr/>
      </dsp:nvSpPr>
      <dsp:spPr>
        <a:xfrm>
          <a:off x="626953" y="1902419"/>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Update employees with changes</a:t>
          </a:r>
        </a:p>
      </dsp:txBody>
      <dsp:txXfrm>
        <a:off x="653096" y="1928562"/>
        <a:ext cx="1018781" cy="483247"/>
      </dsp:txXfrm>
    </dsp:sp>
    <dsp:sp modelId="{C572A553-6BC0-42F1-96BC-65C379A96D48}">
      <dsp:nvSpPr>
        <dsp:cNvPr id="0" name=""/>
        <dsp:cNvSpPr/>
      </dsp:nvSpPr>
      <dsp:spPr>
        <a:xfrm>
          <a:off x="245015" y="726935"/>
          <a:ext cx="1071067" cy="535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To Be Hired Employees</a:t>
          </a:r>
        </a:p>
      </dsp:txBody>
      <dsp:txXfrm>
        <a:off x="271158" y="753078"/>
        <a:ext cx="1018781" cy="48324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F9F0DE5-5EAB-40DD-A65D-365D3818D278}" type="datetimeFigureOut">
              <a:rPr lang="en-US" smtClean="0"/>
              <a:t>3/7/2025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1A936371-4A42-4A4C-A63E-FD11F0E0CC1E}" type="slidenum">
              <a:rPr lang="en-US" smtClean="0"/>
              <a:t>‹#›</a:t>
            </a:fld>
            <a:endParaRPr lang="en-US"/>
          </a:p>
        </p:txBody>
      </p:sp>
    </p:spTree>
    <p:extLst>
      <p:ext uri="{BB962C8B-B14F-4D97-AF65-F5344CB8AC3E}">
        <p14:creationId xmlns:p14="http://schemas.microsoft.com/office/powerpoint/2010/main" val="3547033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Changes to the Strategic Use of Reserves Template form and R181 report to limit categories to Capital Projects (Non-centrally funded) and Other Strategic Purpose.</a:t>
            </a:r>
          </a:p>
          <a:p>
            <a:endParaRPr lang="en-US" dirty="0"/>
          </a:p>
        </p:txBody>
      </p:sp>
      <p:sp>
        <p:nvSpPr>
          <p:cNvPr id="4" name="Slide Number Placeholder 3"/>
          <p:cNvSpPr>
            <a:spLocks noGrp="1"/>
          </p:cNvSpPr>
          <p:nvPr>
            <p:ph type="sldNum" sz="quarter" idx="5"/>
          </p:nvPr>
        </p:nvSpPr>
        <p:spPr/>
        <p:txBody>
          <a:bodyPr/>
          <a:lstStyle/>
          <a:p>
            <a:fld id="{1A936371-4A42-4A4C-A63E-FD11F0E0CC1E}" type="slidenum">
              <a:rPr lang="en-US" smtClean="0"/>
              <a:t>20</a:t>
            </a:fld>
            <a:endParaRPr lang="en-US"/>
          </a:p>
        </p:txBody>
      </p:sp>
    </p:spTree>
    <p:extLst>
      <p:ext uri="{BB962C8B-B14F-4D97-AF65-F5344CB8AC3E}">
        <p14:creationId xmlns:p14="http://schemas.microsoft.com/office/powerpoint/2010/main" val="97857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936371-4A42-4A4C-A63E-FD11F0E0CC1E}" type="slidenum">
              <a:rPr lang="en-US" smtClean="0"/>
              <a:t>24</a:t>
            </a:fld>
            <a:endParaRPr lang="en-US"/>
          </a:p>
        </p:txBody>
      </p:sp>
    </p:spTree>
    <p:extLst>
      <p:ext uri="{BB962C8B-B14F-4D97-AF65-F5344CB8AC3E}">
        <p14:creationId xmlns:p14="http://schemas.microsoft.com/office/powerpoint/2010/main" val="2747929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Changes to Budget Template form and R180 report to include an additional year of Actuals and Operating Budget for comparison purposes</a:t>
            </a:r>
          </a:p>
          <a:p>
            <a:endParaRPr lang="en-US" dirty="0"/>
          </a:p>
        </p:txBody>
      </p:sp>
      <p:sp>
        <p:nvSpPr>
          <p:cNvPr id="4" name="Slide Number Placeholder 3"/>
          <p:cNvSpPr>
            <a:spLocks noGrp="1"/>
          </p:cNvSpPr>
          <p:nvPr>
            <p:ph type="sldNum" sz="quarter" idx="5"/>
          </p:nvPr>
        </p:nvSpPr>
        <p:spPr/>
        <p:txBody>
          <a:bodyPr/>
          <a:lstStyle/>
          <a:p>
            <a:fld id="{1A936371-4A42-4A4C-A63E-FD11F0E0CC1E}" type="slidenum">
              <a:rPr lang="en-US" smtClean="0"/>
              <a:t>25</a:t>
            </a:fld>
            <a:endParaRPr lang="en-US"/>
          </a:p>
        </p:txBody>
      </p:sp>
    </p:spTree>
    <p:extLst>
      <p:ext uri="{BB962C8B-B14F-4D97-AF65-F5344CB8AC3E}">
        <p14:creationId xmlns:p14="http://schemas.microsoft.com/office/powerpoint/2010/main" val="1536688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Changes to the Strategic Use of Reserves Template form and R181 report to limit categories to Capital Projects (Non-centrally funded) and Other Strategic Purpose.</a:t>
            </a:r>
          </a:p>
          <a:p>
            <a:endParaRPr lang="en-US" dirty="0"/>
          </a:p>
        </p:txBody>
      </p:sp>
      <p:sp>
        <p:nvSpPr>
          <p:cNvPr id="4" name="Slide Number Placeholder 3"/>
          <p:cNvSpPr>
            <a:spLocks noGrp="1"/>
          </p:cNvSpPr>
          <p:nvPr>
            <p:ph type="sldNum" sz="quarter" idx="5"/>
          </p:nvPr>
        </p:nvSpPr>
        <p:spPr/>
        <p:txBody>
          <a:bodyPr/>
          <a:lstStyle/>
          <a:p>
            <a:fld id="{1A936371-4A42-4A4C-A63E-FD11F0E0CC1E}" type="slidenum">
              <a:rPr lang="en-US" smtClean="0"/>
              <a:t>27</a:t>
            </a:fld>
            <a:endParaRPr lang="en-US"/>
          </a:p>
        </p:txBody>
      </p:sp>
    </p:spTree>
    <p:extLst>
      <p:ext uri="{BB962C8B-B14F-4D97-AF65-F5344CB8AC3E}">
        <p14:creationId xmlns:p14="http://schemas.microsoft.com/office/powerpoint/2010/main" val="1382888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Monthly FY25 pay rates were increased by percentage and timing indicated in the chart.</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Salaries for employees paid over 10 months corrected to remove the need for manual salary adjustments. HCP spreads annual salaries over 12 months. Employees with ‘1/10’ in their titles had their annual salary multiplied by 12/10 so that the 12-month spread and annual salary are correctly calculated.</a:t>
            </a:r>
          </a:p>
          <a:p>
            <a:pPr marL="171450" indent="-171450" rtl="0" fontAlgn="base">
              <a:buFont typeface="Arial" panose="020B0604020202020204" pitchFamily="34" charset="0"/>
              <a:buChar char="•"/>
            </a:pPr>
            <a:r>
              <a:rPr lang="en-US" sz="1200" b="0" i="0" u="none" strike="noStrike" kern="1200" dirty="0">
                <a:solidFill>
                  <a:schemeClr val="tx1"/>
                </a:solidFill>
                <a:effectLst/>
                <a:latin typeface="+mn-lt"/>
                <a:ea typeface="+mn-ea"/>
                <a:cs typeface="+mn-cs"/>
              </a:rPr>
              <a:t>Employees with end dates were extended, except contract appointment employees and employees who separated or were on unpaid leave before 2/1/2024.</a:t>
            </a: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BX - Academic Student Employees &amp; BR - Graduate Student Researchers employees are in pooled positions. See the Current Rates (BX) website for salary scale information.</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mn-ea"/>
                <a:cs typeface="+mn-cs"/>
              </a:rPr>
              <a:t>In cases where a union contract is expiring, the salary increase from the prior year is planned forward for budgeting purposes. You may need to update your budget plan as new union contracts are negotiated and ratified.</a:t>
            </a:r>
            <a:endParaRPr lang="en-US" b="0" dirty="0">
              <a:effectLst/>
            </a:endParaRPr>
          </a:p>
          <a:p>
            <a:br>
              <a:rPr lang="en-US" dirty="0"/>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A936371-4A42-4A4C-A63E-FD11F0E0CC1E}" type="slidenum">
              <a:rPr lang="en-US" smtClean="0"/>
              <a:t>53</a:t>
            </a:fld>
            <a:endParaRPr lang="en-US"/>
          </a:p>
        </p:txBody>
      </p:sp>
    </p:spTree>
    <p:extLst>
      <p:ext uri="{BB962C8B-B14F-4D97-AF65-F5344CB8AC3E}">
        <p14:creationId xmlns:p14="http://schemas.microsoft.com/office/powerpoint/2010/main" val="2399495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DeptID Adjustments should be used rarely or as a last resort for negative comp adjustments (for example, reductions), or other comp changes (positive or negative) that either can't - or shouldn't - be attributed to an employee. </a:t>
            </a:r>
            <a:endParaRPr lang="en-US" dirty="0"/>
          </a:p>
        </p:txBody>
      </p:sp>
      <p:sp>
        <p:nvSpPr>
          <p:cNvPr id="4" name="Slide Number Placeholder 3"/>
          <p:cNvSpPr>
            <a:spLocks noGrp="1"/>
          </p:cNvSpPr>
          <p:nvPr>
            <p:ph type="sldNum" sz="quarter" idx="10"/>
          </p:nvPr>
        </p:nvSpPr>
        <p:spPr/>
        <p:txBody>
          <a:bodyPr/>
          <a:lstStyle/>
          <a:p>
            <a:fld id="{1A936371-4A42-4A4C-A63E-FD11F0E0CC1E}" type="slidenum">
              <a:rPr lang="en-US" smtClean="0"/>
              <a:t>62</a:t>
            </a:fld>
            <a:endParaRPr lang="en-US"/>
          </a:p>
        </p:txBody>
      </p:sp>
    </p:spTree>
    <p:extLst>
      <p:ext uri="{BB962C8B-B14F-4D97-AF65-F5344CB8AC3E}">
        <p14:creationId xmlns:p14="http://schemas.microsoft.com/office/powerpoint/2010/main" val="315496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3/7/2025</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1F5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3/7/2025</a:t>
            </a:fld>
            <a:endParaRPr lang="en-US"/>
          </a:p>
        </p:txBody>
      </p:sp>
      <p:sp>
        <p:nvSpPr>
          <p:cNvPr id="6" name="Holder 6"/>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1F5F"/>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3/7/2025</a:t>
            </a:fld>
            <a:endParaRPr lang="en-US"/>
          </a:p>
        </p:txBody>
      </p:sp>
      <p:sp>
        <p:nvSpPr>
          <p:cNvPr id="7" name="Holder 7"/>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00" b="1" i="0">
                <a:solidFill>
                  <a:srgbClr val="001F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3/7/2025</a:t>
            </a:fld>
            <a:endParaRPr lang="en-US"/>
          </a:p>
        </p:txBody>
      </p:sp>
      <p:sp>
        <p:nvSpPr>
          <p:cNvPr id="5" name="Holder 5"/>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847344"/>
            <a:ext cx="9144000" cy="4724400"/>
          </a:xfrm>
          <a:prstGeom prst="rect">
            <a:avLst/>
          </a:prstGeom>
        </p:spPr>
      </p:pic>
      <p:sp>
        <p:nvSpPr>
          <p:cNvPr id="17" name="bg object 17"/>
          <p:cNvSpPr/>
          <p:nvPr/>
        </p:nvSpPr>
        <p:spPr>
          <a:xfrm>
            <a:off x="0" y="3764267"/>
            <a:ext cx="7335520" cy="1108075"/>
          </a:xfrm>
          <a:custGeom>
            <a:avLst/>
            <a:gdLst/>
            <a:ahLst/>
            <a:cxnLst/>
            <a:rect l="l" t="t" r="r" b="b"/>
            <a:pathLst>
              <a:path w="7335520" h="1108075">
                <a:moveTo>
                  <a:pt x="7335011" y="0"/>
                </a:moveTo>
                <a:lnTo>
                  <a:pt x="0" y="0"/>
                </a:lnTo>
                <a:lnTo>
                  <a:pt x="0" y="1107960"/>
                </a:lnTo>
                <a:lnTo>
                  <a:pt x="7335011" y="1107960"/>
                </a:lnTo>
                <a:lnTo>
                  <a:pt x="7335011" y="0"/>
                </a:lnTo>
                <a:close/>
              </a:path>
            </a:pathLst>
          </a:custGeom>
          <a:solidFill>
            <a:srgbClr val="003061"/>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3/7/2025</a:t>
            </a:fld>
            <a:endParaRPr lang="en-US"/>
          </a:p>
        </p:txBody>
      </p:sp>
      <p:sp>
        <p:nvSpPr>
          <p:cNvPr id="4" name="Holder 4"/>
          <p:cNvSpPr>
            <a:spLocks noGrp="1"/>
          </p:cNvSpPr>
          <p:nvPr>
            <p:ph type="sldNum" sz="quarter" idx="7"/>
          </p:nvPr>
        </p:nvSpPr>
        <p:spPr/>
        <p:txBody>
          <a:bodyPr lIns="0" tIns="0" rIns="0" bIns="0"/>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82399" y="302330"/>
            <a:ext cx="5472289" cy="40297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2" name="Title 1"/>
          <p:cNvSpPr>
            <a:spLocks noGrp="1"/>
          </p:cNvSpPr>
          <p:nvPr>
            <p:ph type="title"/>
          </p:nvPr>
        </p:nvSpPr>
        <p:spPr>
          <a:xfrm>
            <a:off x="268288" y="4391378"/>
            <a:ext cx="5486400" cy="566738"/>
          </a:xfrm>
        </p:spPr>
        <p:txBody>
          <a:bodyPr anchor="b"/>
          <a:lstStyle>
            <a:lvl1pPr algn="l">
              <a:defRPr sz="2000" b="1"/>
            </a:lvl1pPr>
          </a:lstStyle>
          <a:p>
            <a:r>
              <a:rPr lang="en-US" dirty="0"/>
              <a:t>Click to edit Master title style</a:t>
            </a:r>
          </a:p>
        </p:txBody>
      </p:sp>
      <p:sp>
        <p:nvSpPr>
          <p:cNvPr id="4" name="Text Placeholder 3"/>
          <p:cNvSpPr>
            <a:spLocks noGrp="1"/>
          </p:cNvSpPr>
          <p:nvPr>
            <p:ph type="body" sz="half" idx="2"/>
          </p:nvPr>
        </p:nvSpPr>
        <p:spPr>
          <a:xfrm>
            <a:off x="254174" y="4972227"/>
            <a:ext cx="550051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333983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01449" y="330014"/>
            <a:ext cx="8341100" cy="345440"/>
          </a:xfrm>
          <a:prstGeom prst="rect">
            <a:avLst/>
          </a:prstGeom>
        </p:spPr>
        <p:txBody>
          <a:bodyPr wrap="square" lIns="0" tIns="0" rIns="0" bIns="0">
            <a:spAutoFit/>
          </a:bodyPr>
          <a:lstStyle>
            <a:lvl1pPr>
              <a:defRPr sz="2100" b="1" i="0">
                <a:solidFill>
                  <a:srgbClr val="001F5F"/>
                </a:solidFill>
                <a:latin typeface="Calibri"/>
                <a:cs typeface="Calibri"/>
              </a:defRPr>
            </a:lvl1pPr>
          </a:lstStyle>
          <a:p>
            <a:endParaRPr/>
          </a:p>
        </p:txBody>
      </p:sp>
      <p:sp>
        <p:nvSpPr>
          <p:cNvPr id="3" name="Holder 3"/>
          <p:cNvSpPr>
            <a:spLocks noGrp="1"/>
          </p:cNvSpPr>
          <p:nvPr>
            <p:ph type="body" idx="1"/>
          </p:nvPr>
        </p:nvSpPr>
        <p:spPr>
          <a:xfrm>
            <a:off x="3340609" y="1350261"/>
            <a:ext cx="4982209" cy="40474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t>3/7/2025</a:t>
            </a:fld>
            <a:endParaRPr lang="en-US"/>
          </a:p>
        </p:txBody>
      </p:sp>
      <p:sp>
        <p:nvSpPr>
          <p:cNvPr id="6" name="Holder 6"/>
          <p:cNvSpPr>
            <a:spLocks noGrp="1"/>
          </p:cNvSpPr>
          <p:nvPr>
            <p:ph type="sldNum" sz="quarter" idx="7"/>
          </p:nvPr>
        </p:nvSpPr>
        <p:spPr>
          <a:xfrm>
            <a:off x="8793685" y="6418326"/>
            <a:ext cx="166370" cy="177800"/>
          </a:xfrm>
          <a:prstGeom prst="rect">
            <a:avLst/>
          </a:prstGeom>
        </p:spPr>
        <p:txBody>
          <a:bodyPr wrap="square" lIns="0" tIns="0" rIns="0" bIns="0">
            <a:spAutoFit/>
          </a:bodyPr>
          <a:lstStyle>
            <a:lvl1pPr>
              <a:defRPr sz="1200" b="0" i="0">
                <a:solidFill>
                  <a:srgbClr val="7E7E7E"/>
                </a:solidFill>
                <a:latin typeface="Calibri"/>
                <a:cs typeface="Calibri"/>
              </a:defRPr>
            </a:lvl1pPr>
          </a:lstStyle>
          <a:p>
            <a:pPr marL="38100">
              <a:lnSpc>
                <a:spcPts val="1240"/>
              </a:lnSpc>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drive.google.com/file/d/1II79lxwJpI9dMWTlDLkkWJmqYVYoE9qx/view"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28.xml"/><Relationship Id="rId7" Type="http://schemas.openxmlformats.org/officeDocument/2006/relationships/slide" Target="slide38.xml"/><Relationship Id="rId2"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47.xml"/><Relationship Id="rId5" Type="http://schemas.openxmlformats.org/officeDocument/2006/relationships/slide" Target="slide43.xml"/><Relationship Id="rId4" Type="http://schemas.openxmlformats.org/officeDocument/2006/relationships/slide" Target="slide35.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cfo.berkeley.edu/divisional-finance-leaders/dfl-concierge/organizational-tree/request-org-tree-changes/deptid-planned"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cfo.berkeley.edu/fy2025-26-budget-guidelines-and-assump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fo.berkeley.edu/about-us/financial-planning-analysis/budget-and-financial-operations/composite-benefit-rates-cb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docs.google.com/spreadsheets/d/0B0od6H6fYL-AeW9ha1VfTXBreHc/edit?usp=sharing&amp;ouid=107171857226332385502&amp;resourcekey=0-XUD62WFxehx8uXx2roXW7Q&amp;rtpof=true&amp;sd=true"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ucop.edu/academic-personnel-programs/compensation/salary-scale-revisions.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docs.google.com/spreadsheets/d/0B0od6H6fYL-AeW9ha1VfTXBreHc/edit?resourcekey=0-XUD62WFxehx8uXx2roXW7Q&amp;gid=129726893#gid=129726893" TargetMode="External"/><Relationship Id="rId3" Type="http://schemas.openxmlformats.org/officeDocument/2006/relationships/hyperlink" Target="https://calplanning.berkeley.edu/training/job-aids/human-capital-planning-scenarios" TargetMode="External"/><Relationship Id="rId7" Type="http://schemas.openxmlformats.org/officeDocument/2006/relationships/hyperlink" Target="https://calplanning.berkeley.edu/training/job-aids/video-review-hcm-data-add-plan" TargetMode="External"/><Relationship Id="rId2" Type="http://schemas.openxmlformats.org/officeDocument/2006/relationships/hyperlink" Target="https://calplanning.berkeley.edu/training/job-aids/compensation-drill-through-job-aid" TargetMode="External"/><Relationship Id="rId1" Type="http://schemas.openxmlformats.org/officeDocument/2006/relationships/slideLayout" Target="../slideLayouts/slideLayout2.xml"/><Relationship Id="rId6" Type="http://schemas.openxmlformats.org/officeDocument/2006/relationships/hyperlink" Target="https://calplanning.berkeley.edu/training/job-aids/review-hcm-data-add-plan" TargetMode="External"/><Relationship Id="rId5" Type="http://schemas.openxmlformats.org/officeDocument/2006/relationships/hyperlink" Target="https://calplanning.berkeley.edu/training/job-aids/fee-remission-job-aid" TargetMode="External"/><Relationship Id="rId4" Type="http://schemas.openxmlformats.org/officeDocument/2006/relationships/hyperlink" Target="https://calplanning.berkeley.edu/training/job-aids/pooled-positions-job-aid"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docs.google.com/forms/d/e/1FAIpQLSd1pesE6jbvZWDtpzsf2glgGWojbrkdcHrsIbKUJX7nUt58GA/viewfor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997" y="3704467"/>
            <a:ext cx="6729095" cy="961802"/>
          </a:xfrm>
          <a:prstGeom prst="rect">
            <a:avLst/>
          </a:prstGeom>
        </p:spPr>
        <p:txBody>
          <a:bodyPr vert="horz" wrap="square" lIns="0" tIns="99060" rIns="0" bIns="0" rtlCol="0">
            <a:spAutoFit/>
          </a:bodyPr>
          <a:lstStyle/>
          <a:p>
            <a:pPr marL="12700">
              <a:lnSpc>
                <a:spcPct val="100000"/>
              </a:lnSpc>
              <a:spcBef>
                <a:spcPts val="780"/>
              </a:spcBef>
            </a:pPr>
            <a:r>
              <a:rPr lang="en-US" sz="2400" b="1" dirty="0">
                <a:solidFill>
                  <a:srgbClr val="F1F1F1"/>
                </a:solidFill>
                <a:latin typeface="Calibri" panose="020F0502020204030204" pitchFamily="34" charset="0"/>
                <a:cs typeface="Calibri" panose="020F0502020204030204" pitchFamily="34" charset="0"/>
              </a:rPr>
              <a:t>CalPlanning for FY26 Budget</a:t>
            </a:r>
          </a:p>
          <a:p>
            <a:pPr marL="12700">
              <a:lnSpc>
                <a:spcPct val="100000"/>
              </a:lnSpc>
            </a:pPr>
            <a:endParaRPr lang="en-US" sz="1600" dirty="0">
              <a:solidFill>
                <a:srgbClr val="F1F1F1"/>
              </a:solidFill>
              <a:latin typeface="Calibri" panose="020F0502020204030204" pitchFamily="34" charset="0"/>
              <a:cs typeface="Calibri" panose="020F0502020204030204" pitchFamily="34" charset="0"/>
            </a:endParaRPr>
          </a:p>
          <a:p>
            <a:pPr marL="12700">
              <a:lnSpc>
                <a:spcPct val="100000"/>
              </a:lnSpc>
            </a:pPr>
            <a:r>
              <a:rPr lang="en-US" sz="1600" dirty="0">
                <a:solidFill>
                  <a:srgbClr val="F1F1F1"/>
                </a:solidFill>
                <a:latin typeface="Calibri" panose="020F0502020204030204" pitchFamily="34" charset="0"/>
                <a:cs typeface="Calibri" panose="020F0502020204030204" pitchFamily="34" charset="0"/>
              </a:rPr>
              <a:t>March 2025</a:t>
            </a:r>
            <a:endParaRPr sz="1600" dirty="0">
              <a:latin typeface="Calibri" panose="020F0502020204030204" pitchFamily="34" charset="0"/>
              <a:cs typeface="Calibri" panose="020F050202020403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Network, Browser, and Setup Requirements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27909" y="1159121"/>
            <a:ext cx="1815971" cy="319959"/>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2000" b="1" dirty="0">
                <a:solidFill>
                  <a:schemeClr val="tx2"/>
                </a:solidFill>
                <a:latin typeface="Calibri"/>
                <a:cs typeface="Calibri"/>
              </a:rPr>
              <a:t>Network</a:t>
            </a:r>
          </a:p>
        </p:txBody>
      </p:sp>
      <p:sp>
        <p:nvSpPr>
          <p:cNvPr id="7" name="object 4"/>
          <p:cNvSpPr txBox="1"/>
          <p:nvPr/>
        </p:nvSpPr>
        <p:spPr>
          <a:xfrm>
            <a:off x="2550063" y="1199652"/>
            <a:ext cx="5222337" cy="517449"/>
          </a:xfrm>
          <a:prstGeom prst="rect">
            <a:avLst/>
          </a:prstGeom>
        </p:spPr>
        <p:txBody>
          <a:bodyPr vert="horz" wrap="square" lIns="0" tIns="12065" rIns="0" bIns="0" rtlCol="0">
            <a:spAutoFit/>
          </a:bodyPr>
          <a:lstStyle/>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a:latin typeface="Calibri"/>
                <a:cs typeface="Calibri"/>
              </a:rPr>
              <a:t>On Campus: Connect to </a:t>
            </a:r>
            <a:r>
              <a:rPr lang="en-US" sz="1600" dirty="0" err="1">
                <a:latin typeface="Calibri"/>
                <a:cs typeface="Calibri"/>
              </a:rPr>
              <a:t>Eduroam</a:t>
            </a:r>
            <a:r>
              <a:rPr lang="en-US" sz="1600" dirty="0">
                <a:latin typeface="Calibri"/>
                <a:cs typeface="Calibri"/>
              </a:rPr>
              <a:t> or launch via Citrix</a:t>
            </a:r>
          </a:p>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a:latin typeface="Calibri"/>
                <a:cs typeface="Calibri"/>
              </a:rPr>
              <a:t>Off Campus: Connect to </a:t>
            </a:r>
            <a:r>
              <a:rPr lang="en-US" sz="1600" dirty="0" err="1">
                <a:latin typeface="Calibri"/>
                <a:cs typeface="Calibri"/>
              </a:rPr>
              <a:t>GlobalProtect</a:t>
            </a:r>
            <a:r>
              <a:rPr lang="en-US" sz="1600" dirty="0">
                <a:latin typeface="Calibri"/>
                <a:cs typeface="Calibri"/>
              </a:rPr>
              <a:t> or launch via Citrix</a:t>
            </a:r>
          </a:p>
        </p:txBody>
      </p:sp>
      <p:cxnSp>
        <p:nvCxnSpPr>
          <p:cNvPr id="8" name="Straight Connector 7"/>
          <p:cNvCxnSpPr/>
          <p:nvPr/>
        </p:nvCxnSpPr>
        <p:spPr>
          <a:xfrm>
            <a:off x="2196971"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2"/>
          <a:srcRect l="22479" t="72462" r="72434" b="18611"/>
          <a:stretch/>
        </p:blipFill>
        <p:spPr>
          <a:xfrm>
            <a:off x="6324600" y="1979874"/>
            <a:ext cx="620201" cy="612252"/>
          </a:xfrm>
          <a:prstGeom prst="rect">
            <a:avLst/>
          </a:prstGeom>
        </p:spPr>
      </p:pic>
      <p:sp>
        <p:nvSpPr>
          <p:cNvPr id="11" name="object 4"/>
          <p:cNvSpPr txBox="1"/>
          <p:nvPr/>
        </p:nvSpPr>
        <p:spPr>
          <a:xfrm>
            <a:off x="107886" y="3126575"/>
            <a:ext cx="1815971" cy="319959"/>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2000" b="1" dirty="0">
                <a:solidFill>
                  <a:schemeClr val="tx2"/>
                </a:solidFill>
                <a:latin typeface="Calibri"/>
                <a:cs typeface="Calibri"/>
              </a:rPr>
              <a:t>Browser</a:t>
            </a:r>
          </a:p>
        </p:txBody>
      </p:sp>
      <p:sp>
        <p:nvSpPr>
          <p:cNvPr id="12" name="object 4"/>
          <p:cNvSpPr txBox="1"/>
          <p:nvPr/>
        </p:nvSpPr>
        <p:spPr>
          <a:xfrm>
            <a:off x="2743200" y="3119967"/>
            <a:ext cx="51816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Chrome, Firefox, and Edge are supported</a:t>
            </a:r>
          </a:p>
        </p:txBody>
      </p:sp>
      <p:pic>
        <p:nvPicPr>
          <p:cNvPr id="13" name="Picture 12"/>
          <p:cNvPicPr>
            <a:picLocks noChangeAspect="1"/>
          </p:cNvPicPr>
          <p:nvPr/>
        </p:nvPicPr>
        <p:blipFill rotWithShape="1">
          <a:blip r:embed="rId2"/>
          <a:srcRect l="16937" t="82085" r="77846" b="8872"/>
          <a:stretch/>
        </p:blipFill>
        <p:spPr>
          <a:xfrm>
            <a:off x="4953000" y="1941774"/>
            <a:ext cx="636104" cy="62020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164" y="1941774"/>
            <a:ext cx="1379504" cy="574431"/>
          </a:xfrm>
          <a:prstGeom prst="rect">
            <a:avLst/>
          </a:prstGeom>
        </p:spPr>
      </p:pic>
      <p:sp>
        <p:nvSpPr>
          <p:cNvPr id="15" name="object 4"/>
          <p:cNvSpPr txBox="1"/>
          <p:nvPr/>
        </p:nvSpPr>
        <p:spPr>
          <a:xfrm>
            <a:off x="0" y="4648200"/>
            <a:ext cx="1815971" cy="319959"/>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2000" b="1" dirty="0">
                <a:solidFill>
                  <a:schemeClr val="tx2"/>
                </a:solidFill>
                <a:latin typeface="Calibri"/>
                <a:cs typeface="Calibri"/>
              </a:rPr>
              <a:t>Setup</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0764" y="3581400"/>
            <a:ext cx="457200" cy="457200"/>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837" y="3581400"/>
            <a:ext cx="443163" cy="4572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38800" y="3575479"/>
            <a:ext cx="451624" cy="457200"/>
          </a:xfrm>
          <a:prstGeom prst="rect">
            <a:avLst/>
          </a:prstGeom>
        </p:spPr>
      </p:pic>
      <p:sp>
        <p:nvSpPr>
          <p:cNvPr id="19" name="object 4"/>
          <p:cNvSpPr txBox="1"/>
          <p:nvPr/>
        </p:nvSpPr>
        <p:spPr>
          <a:xfrm>
            <a:off x="2680252" y="4648200"/>
            <a:ext cx="5181600" cy="997068"/>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If you are new to CalPlanning or are now using a computer that has never connected to CalPlanning before, there is some first-time setup required. CalPlanning First Time Setup Job Aid has the details.</a:t>
            </a:r>
          </a:p>
        </p:txBody>
      </p:sp>
      <p:sp>
        <p:nvSpPr>
          <p:cNvPr id="20" name="Rectangle 19"/>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2"/>
                </a:solidFill>
              </a:rPr>
              <a:t>https://calplanning.berkeley.edu/training/job-aids/calplanning-first-time-setup</a:t>
            </a:r>
          </a:p>
        </p:txBody>
      </p:sp>
    </p:spTree>
    <p:extLst>
      <p:ext uri="{BB962C8B-B14F-4D97-AF65-F5344CB8AC3E}">
        <p14:creationId xmlns:p14="http://schemas.microsoft.com/office/powerpoint/2010/main" val="1752377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Explore is the door to reports galore</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pic>
        <p:nvPicPr>
          <p:cNvPr id="10" name="Picture 9"/>
          <p:cNvPicPr>
            <a:picLocks noChangeAspect="1"/>
          </p:cNvPicPr>
          <p:nvPr/>
        </p:nvPicPr>
        <p:blipFill>
          <a:blip r:embed="rId2"/>
          <a:stretch>
            <a:fillRect/>
          </a:stretch>
        </p:blipFill>
        <p:spPr>
          <a:xfrm>
            <a:off x="1631799" y="1371600"/>
            <a:ext cx="5880402" cy="116211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893064"/>
            <a:ext cx="7772400" cy="2136136"/>
          </a:xfrm>
          <a:prstGeom prst="rect">
            <a:avLst/>
          </a:prstGeom>
        </p:spPr>
      </p:pic>
    </p:spTree>
    <p:extLst>
      <p:ext uri="{BB962C8B-B14F-4D97-AF65-F5344CB8AC3E}">
        <p14:creationId xmlns:p14="http://schemas.microsoft.com/office/powerpoint/2010/main" val="217898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CalPlanning Internal Data Updates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47238"/>
            <a:ext cx="7772400" cy="5582162"/>
          </a:xfrm>
          <a:prstGeom prst="rect">
            <a:avLst/>
          </a:prstGeom>
        </p:spPr>
      </p:pic>
    </p:spTree>
    <p:extLst>
      <p:ext uri="{BB962C8B-B14F-4D97-AF65-F5344CB8AC3E}">
        <p14:creationId xmlns:p14="http://schemas.microsoft.com/office/powerpoint/2010/main" val="399784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CalPlanning External Data Updates, Actualized Forecast</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TextBox 3"/>
          <p:cNvSpPr txBox="1"/>
          <p:nvPr/>
        </p:nvSpPr>
        <p:spPr>
          <a:xfrm>
            <a:off x="577214" y="1143000"/>
            <a:ext cx="7832088" cy="2062103"/>
          </a:xfrm>
          <a:prstGeom prst="rect">
            <a:avLst/>
          </a:prstGeom>
          <a:noFill/>
        </p:spPr>
        <p:txBody>
          <a:bodyPr wrap="square" rtlCol="0">
            <a:spAutoFit/>
          </a:bodyPr>
          <a:lstStyle/>
          <a:p>
            <a:pPr rtl="0"/>
            <a:r>
              <a:rPr lang="en-US" sz="2000" dirty="0">
                <a:solidFill>
                  <a:schemeClr val="tx2"/>
                </a:solidFill>
                <a:latin typeface="+mn-lt"/>
              </a:rPr>
              <a:t>Actualized Forecast</a:t>
            </a:r>
          </a:p>
          <a:p>
            <a:pPr rtl="0"/>
            <a:r>
              <a:rPr lang="en-US" dirty="0">
                <a:latin typeface="+mn-lt"/>
              </a:rPr>
              <a:t>After BFS closes the general ledger for the month, CalPlanning summarizes the actuals data and loads it to Forecast Working. The actuals data replace what was present and the month is no longer editable.</a:t>
            </a:r>
          </a:p>
          <a:p>
            <a:pPr rtl="0"/>
            <a:endParaRPr lang="en-US" sz="1800" dirty="0">
              <a:latin typeface="+mn-lt"/>
            </a:endParaRPr>
          </a:p>
          <a:p>
            <a:pPr rtl="0"/>
            <a:r>
              <a:rPr lang="en-US" sz="1800" b="0" i="0" u="none" strike="noStrike" dirty="0">
                <a:solidFill>
                  <a:srgbClr val="000000"/>
                </a:solidFill>
                <a:effectLst/>
                <a:latin typeface="Calibri" panose="020F0502020204030204" pitchFamily="34" charset="0"/>
              </a:rPr>
              <a:t>FY2024-25 Forecast Working version will be updated with February actual data on Tuesday morning March 18 between 6 am and 9 am. </a:t>
            </a:r>
            <a:endParaRPr lang="en-US" sz="1800" dirty="0">
              <a:latin typeface="+mn-lt"/>
            </a:endParaRPr>
          </a:p>
        </p:txBody>
      </p:sp>
      <p:sp>
        <p:nvSpPr>
          <p:cNvPr id="6" name="Rectangle 5"/>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2"/>
                </a:solidFill>
              </a:rPr>
              <a:t>https://calplanning.berkeley.edu</a:t>
            </a:r>
          </a:p>
        </p:txBody>
      </p:sp>
    </p:spTree>
    <p:extLst>
      <p:ext uri="{BB962C8B-B14F-4D97-AF65-F5344CB8AC3E}">
        <p14:creationId xmlns:p14="http://schemas.microsoft.com/office/powerpoint/2010/main" val="2686121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a:t>CalPlan: Multiyear Budget Template</a:t>
            </a:r>
          </a:p>
        </p:txBody>
      </p:sp>
      <p:sp>
        <p:nvSpPr>
          <p:cNvPr id="6" name="Text Placeholder 5"/>
          <p:cNvSpPr>
            <a:spLocks noGrp="1"/>
          </p:cNvSpPr>
          <p:nvPr>
            <p:ph type="body" sz="half" idx="2"/>
          </p:nvPr>
        </p:nvSpPr>
        <p:spPr>
          <a:xfrm>
            <a:off x="3886201" y="1769803"/>
            <a:ext cx="3962400" cy="2215991"/>
          </a:xfrm>
        </p:spPr>
        <p:txBody>
          <a:bodyPr/>
          <a:lstStyle/>
          <a:p>
            <a:r>
              <a:rPr lang="en-US" sz="2400" b="1" dirty="0"/>
              <a:t>Multiyear Budget in </a:t>
            </a:r>
            <a:r>
              <a:rPr lang="en-US" sz="2400" b="1" dirty="0" err="1"/>
              <a:t>CalPlan</a:t>
            </a:r>
            <a:endParaRPr lang="en-US" sz="2400" b="1" dirty="0"/>
          </a:p>
          <a:p>
            <a:endParaRPr lang="en-US" sz="2400" dirty="0"/>
          </a:p>
          <a:p>
            <a:r>
              <a:rPr lang="en-US" sz="2400" b="1" dirty="0"/>
              <a:t>Reports</a:t>
            </a:r>
          </a:p>
          <a:p>
            <a:pPr marL="285750" indent="-285750">
              <a:buFont typeface="Arial" panose="020B0604020202020204" pitchFamily="34" charset="0"/>
              <a:buChar char="•"/>
            </a:pPr>
            <a:r>
              <a:rPr lang="en-US" sz="2400" dirty="0"/>
              <a:t>R180 Budget</a:t>
            </a:r>
          </a:p>
          <a:p>
            <a:pPr marL="285750" indent="-285750">
              <a:buFont typeface="Arial" panose="020B0604020202020204" pitchFamily="34" charset="0"/>
              <a:buChar char="•"/>
            </a:pPr>
            <a:r>
              <a:rPr lang="en-US" sz="2400" dirty="0"/>
              <a:t>R181 Use of Reserves </a:t>
            </a:r>
          </a:p>
          <a:p>
            <a:pPr marL="285750" indent="-285750">
              <a:buFont typeface="Arial" panose="020B0604020202020204" pitchFamily="34" charset="0"/>
              <a:buChar char="•"/>
            </a:pPr>
            <a:r>
              <a:rPr lang="en-US" sz="2400" dirty="0"/>
              <a:t>Expense Growth Model</a:t>
            </a:r>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5">
            <a:extLst>
              <a:ext uri="{FF2B5EF4-FFF2-40B4-BE49-F238E27FC236}">
                <a16:creationId xmlns:a16="http://schemas.microsoft.com/office/drawing/2014/main" id="{12972785-FF22-EBDC-4021-A69DCF804A4A}"/>
              </a:ext>
            </a:extLst>
          </p:cNvPr>
          <p:cNvSpPr/>
          <p:nvPr/>
        </p:nvSpPr>
        <p:spPr>
          <a:xfrm>
            <a:off x="7315201" y="3581400"/>
            <a:ext cx="533400" cy="228600"/>
          </a:xfrm>
          <a:prstGeom prst="wedgeRoundRectCallout">
            <a:avLst>
              <a:gd name="adj1" fmla="val -81832"/>
              <a:gd name="adj2" fmla="val 380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New!</a:t>
            </a:r>
          </a:p>
        </p:txBody>
      </p:sp>
    </p:spTree>
    <p:extLst>
      <p:ext uri="{BB962C8B-B14F-4D97-AF65-F5344CB8AC3E}">
        <p14:creationId xmlns:p14="http://schemas.microsoft.com/office/powerpoint/2010/main" val="3387907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Multiyear Budget Template</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0" name="TextBox 9"/>
          <p:cNvSpPr txBox="1"/>
          <p:nvPr/>
        </p:nvSpPr>
        <p:spPr>
          <a:xfrm>
            <a:off x="419100" y="1143000"/>
            <a:ext cx="5334000" cy="369332"/>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The Multiyear Budget Template is available in:</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2416175"/>
            <a:ext cx="2559050" cy="2012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412869"/>
            <a:ext cx="2832100" cy="2432050"/>
          </a:xfrm>
          <a:prstGeom prst="rect">
            <a:avLst/>
          </a:prstGeom>
        </p:spPr>
      </p:pic>
      <p:graphicFrame>
        <p:nvGraphicFramePr>
          <p:cNvPr id="5" name="Table 4"/>
          <p:cNvGraphicFramePr>
            <a:graphicFrameLocks noGrp="1"/>
          </p:cNvGraphicFramePr>
          <p:nvPr/>
        </p:nvGraphicFramePr>
        <p:xfrm>
          <a:off x="457200" y="1659494"/>
          <a:ext cx="8077200" cy="640080"/>
        </p:xfrm>
        <a:graphic>
          <a:graphicData uri="http://schemas.openxmlformats.org/drawingml/2006/table">
            <a:tbl>
              <a:tblPr firstRow="1" bandRow="1">
                <a:tableStyleId>{5C22544A-7EE6-4342-B048-85BDC9FD1C3A}</a:tableStyleId>
              </a:tblPr>
              <a:tblGrid>
                <a:gridCol w="4038600">
                  <a:extLst>
                    <a:ext uri="{9D8B030D-6E8A-4147-A177-3AD203B41FA5}">
                      <a16:colId xmlns:a16="http://schemas.microsoft.com/office/drawing/2014/main" val="3557382751"/>
                    </a:ext>
                  </a:extLst>
                </a:gridCol>
                <a:gridCol w="4038600">
                  <a:extLst>
                    <a:ext uri="{9D8B030D-6E8A-4147-A177-3AD203B41FA5}">
                      <a16:colId xmlns:a16="http://schemas.microsoft.com/office/drawing/2014/main" val="1858475686"/>
                    </a:ext>
                  </a:extLst>
                </a:gridCol>
              </a:tblGrid>
              <a:tr h="370840">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chemeClr val="bg1"/>
                          </a:solidFill>
                          <a:latin typeface="+mn-lt"/>
                          <a:cs typeface="Lucida Grande"/>
                        </a:rPr>
                        <a:t>CalPlan on the web</a:t>
                      </a:r>
                    </a:p>
                    <a:p>
                      <a:endParaRPr lang="en-US" dirty="0">
                        <a:solidFill>
                          <a:schemeClr val="bg1"/>
                        </a:solidFill>
                      </a:endParaRPr>
                    </a:p>
                  </a:txBody>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dirty="0">
                          <a:solidFill>
                            <a:schemeClr val="bg1"/>
                          </a:solidFill>
                          <a:latin typeface="+mn-lt"/>
                          <a:cs typeface="Lucida Grande"/>
                        </a:rPr>
                        <a:t>Smart View for Planning - CalPlan</a:t>
                      </a:r>
                    </a:p>
                    <a:p>
                      <a:endParaRPr lang="en-US" dirty="0">
                        <a:solidFill>
                          <a:schemeClr val="bg1"/>
                        </a:solidFill>
                      </a:endParaRPr>
                    </a:p>
                  </a:txBody>
                  <a:tcPr/>
                </a:tc>
                <a:extLst>
                  <a:ext uri="{0D108BD9-81ED-4DB2-BD59-A6C34878D82A}">
                    <a16:rowId xmlns:a16="http://schemas.microsoft.com/office/drawing/2014/main" val="2447624701"/>
                  </a:ext>
                </a:extLst>
              </a:tr>
            </a:tbl>
          </a:graphicData>
        </a:graphic>
      </p:graphicFrame>
      <p:sp>
        <p:nvSpPr>
          <p:cNvPr id="8" name="Rectangle 7"/>
          <p:cNvSpPr/>
          <p:nvPr/>
        </p:nvSpPr>
        <p:spPr>
          <a:xfrm>
            <a:off x="0" y="5488940"/>
            <a:ext cx="9144000" cy="1021588"/>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https://calplanning.berkeley.edu/training/job-aids/multi-year-budget-template-job-aid</a:t>
            </a:r>
          </a:p>
        </p:txBody>
      </p:sp>
    </p:spTree>
    <p:extLst>
      <p:ext uri="{BB962C8B-B14F-4D97-AF65-F5344CB8AC3E}">
        <p14:creationId xmlns:p14="http://schemas.microsoft.com/office/powerpoint/2010/main" val="207808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Multiyear Budget Template</a:t>
            </a:r>
          </a:p>
        </p:txBody>
      </p:sp>
      <p:sp>
        <p:nvSpPr>
          <p:cNvPr id="7" name="TextBox 6"/>
          <p:cNvSpPr txBox="1"/>
          <p:nvPr/>
        </p:nvSpPr>
        <p:spPr>
          <a:xfrm>
            <a:off x="304800" y="990600"/>
            <a:ext cx="5334000" cy="1154162"/>
          </a:xfrm>
          <a:prstGeom prst="rect">
            <a:avLst/>
          </a:prstGeom>
          <a:noFill/>
        </p:spPr>
        <p:txBody>
          <a:bodyPr wrap="square" rtlCol="0">
            <a:spAutoFit/>
          </a:bodyPr>
          <a:lstStyle/>
          <a:p>
            <a:pPr>
              <a:spcAft>
                <a:spcPts val="1200"/>
              </a:spcAft>
            </a:pPr>
            <a:r>
              <a:rPr lang="en-US" dirty="0">
                <a:solidFill>
                  <a:schemeClr val="tx1"/>
                </a:solidFill>
                <a:latin typeface="+mn-lt"/>
                <a:cs typeface="Lucida Grande"/>
              </a:rPr>
              <a:t>The Multiyear Budget Template has two tabs:</a:t>
            </a:r>
          </a:p>
          <a:p>
            <a:pPr marL="285750" indent="-285750">
              <a:spcAft>
                <a:spcPts val="600"/>
              </a:spcAft>
              <a:buFont typeface="Arial" panose="020B0604020202020204" pitchFamily="34" charset="0"/>
              <a:buChar char="•"/>
            </a:pPr>
            <a:r>
              <a:rPr lang="en-US" dirty="0">
                <a:solidFill>
                  <a:schemeClr val="tx1"/>
                </a:solidFill>
                <a:latin typeface="+mn-lt"/>
                <a:cs typeface="Lucida Grande"/>
              </a:rPr>
              <a:t>Multiyear Budget Template</a:t>
            </a:r>
          </a:p>
          <a:p>
            <a:pPr marL="285750" indent="-285750">
              <a:spcAft>
                <a:spcPts val="600"/>
              </a:spcAft>
              <a:buFont typeface="Arial" panose="020B0604020202020204" pitchFamily="34" charset="0"/>
              <a:buChar char="•"/>
            </a:pPr>
            <a:r>
              <a:rPr lang="en-US" dirty="0">
                <a:solidFill>
                  <a:schemeClr val="tx1"/>
                </a:solidFill>
                <a:latin typeface="+mn-lt"/>
                <a:cs typeface="Lucida Grande"/>
              </a:rPr>
              <a:t>Use of Reserves</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266950"/>
            <a:ext cx="3581400" cy="1238250"/>
          </a:xfrm>
          <a:prstGeom prst="rect">
            <a:avLst/>
          </a:prstGeom>
        </p:spPr>
      </p:pic>
    </p:spTree>
    <p:extLst>
      <p:ext uri="{BB962C8B-B14F-4D97-AF65-F5344CB8AC3E}">
        <p14:creationId xmlns:p14="http://schemas.microsoft.com/office/powerpoint/2010/main" val="2854716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Multiyear Budget Template</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2" name="TextBox 11"/>
          <p:cNvSpPr txBox="1"/>
          <p:nvPr/>
        </p:nvSpPr>
        <p:spPr>
          <a:xfrm>
            <a:off x="381000" y="990600"/>
            <a:ext cx="8001000" cy="135421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solidFill>
                  <a:schemeClr val="tx1"/>
                </a:solidFill>
                <a:latin typeface="+mn-lt"/>
                <a:cs typeface="Lucida Grande"/>
              </a:rPr>
              <a:t>Data from FY23-26 is loaded from CalPlan forms</a:t>
            </a:r>
          </a:p>
          <a:p>
            <a:pPr marL="285750" indent="-285750">
              <a:spcAft>
                <a:spcPts val="600"/>
              </a:spcAft>
              <a:buFont typeface="Arial" panose="020B0604020202020204" pitchFamily="34" charset="0"/>
              <a:buChar char="•"/>
            </a:pPr>
            <a:r>
              <a:rPr lang="en-US" dirty="0">
                <a:solidFill>
                  <a:schemeClr val="tx1"/>
                </a:solidFill>
                <a:latin typeface="+mn-lt"/>
                <a:cs typeface="Lucida Grande"/>
              </a:rPr>
              <a:t>Planners enter data for FY27 and FY28 at L4 Department level</a:t>
            </a:r>
          </a:p>
          <a:p>
            <a:pPr marL="285750" lvl="7" indent="-285750">
              <a:spcAft>
                <a:spcPts val="600"/>
              </a:spcAft>
              <a:buFont typeface="Arial" panose="020B0604020202020204" pitchFamily="34" charset="0"/>
              <a:buChar char="•"/>
            </a:pPr>
            <a:r>
              <a:rPr lang="en-US" dirty="0">
                <a:solidFill>
                  <a:schemeClr val="tx1"/>
                </a:solidFill>
                <a:latin typeface="+mn-lt"/>
                <a:cs typeface="Lucida Grande"/>
              </a:rPr>
              <a:t>If you would like to enter data at the L3 Division level, select an L4 Department and enter all data there</a:t>
            </a:r>
          </a:p>
        </p:txBody>
      </p:sp>
      <p:pic>
        <p:nvPicPr>
          <p:cNvPr id="5" name="Picture 4">
            <a:extLst>
              <a:ext uri="{FF2B5EF4-FFF2-40B4-BE49-F238E27FC236}">
                <a16:creationId xmlns:a16="http://schemas.microsoft.com/office/drawing/2014/main" id="{D269BAE8-C0CE-299F-5385-6CBEED77BEE7}"/>
              </a:ext>
            </a:extLst>
          </p:cNvPr>
          <p:cNvPicPr>
            <a:picLocks noChangeAspect="1"/>
          </p:cNvPicPr>
          <p:nvPr/>
        </p:nvPicPr>
        <p:blipFill>
          <a:blip r:embed="rId2"/>
          <a:stretch>
            <a:fillRect/>
          </a:stretch>
        </p:blipFill>
        <p:spPr>
          <a:xfrm>
            <a:off x="457200" y="2438400"/>
            <a:ext cx="8229600" cy="3946899"/>
          </a:xfrm>
          <a:prstGeom prst="rect">
            <a:avLst/>
          </a:prstGeom>
        </p:spPr>
      </p:pic>
    </p:spTree>
    <p:extLst>
      <p:ext uri="{BB962C8B-B14F-4D97-AF65-F5344CB8AC3E}">
        <p14:creationId xmlns:p14="http://schemas.microsoft.com/office/powerpoint/2010/main" val="114769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Multiyear Budget Template - Comments</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2" name="TextBox 11"/>
          <p:cNvSpPr txBox="1"/>
          <p:nvPr/>
        </p:nvSpPr>
        <p:spPr>
          <a:xfrm>
            <a:off x="381000" y="990600"/>
            <a:ext cx="8382000" cy="369332"/>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Enter Comments in last column on the right: Multi-Year Operating Budget FY27 Working</a:t>
            </a:r>
          </a:p>
        </p:txBody>
      </p:sp>
      <p:pic>
        <p:nvPicPr>
          <p:cNvPr id="3" name="Picture 2">
            <a:extLst>
              <a:ext uri="{FF2B5EF4-FFF2-40B4-BE49-F238E27FC236}">
                <a16:creationId xmlns:a16="http://schemas.microsoft.com/office/drawing/2014/main" id="{AA69B6E3-ED18-8341-1E6B-9E0F21E4B4A1}"/>
              </a:ext>
            </a:extLst>
          </p:cNvPr>
          <p:cNvPicPr>
            <a:picLocks noChangeAspect="1"/>
          </p:cNvPicPr>
          <p:nvPr/>
        </p:nvPicPr>
        <p:blipFill>
          <a:blip r:embed="rId2"/>
          <a:stretch>
            <a:fillRect/>
          </a:stretch>
        </p:blipFill>
        <p:spPr>
          <a:xfrm>
            <a:off x="457200" y="1602281"/>
            <a:ext cx="8229600" cy="3288093"/>
          </a:xfrm>
          <a:prstGeom prst="rect">
            <a:avLst/>
          </a:prstGeom>
        </p:spPr>
      </p:pic>
    </p:spTree>
    <p:extLst>
      <p:ext uri="{BB962C8B-B14F-4D97-AF65-F5344CB8AC3E}">
        <p14:creationId xmlns:p14="http://schemas.microsoft.com/office/powerpoint/2010/main" val="2851940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Multiyear Budget Template - Save</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2" name="TextBox 11"/>
          <p:cNvSpPr txBox="1"/>
          <p:nvPr/>
        </p:nvSpPr>
        <p:spPr>
          <a:xfrm>
            <a:off x="381000" y="990600"/>
            <a:ext cx="8382000" cy="369332"/>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Select the Save button to save to CalPlanning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9525" y="1600200"/>
            <a:ext cx="4044950" cy="685800"/>
          </a:xfrm>
          <a:prstGeom prst="rect">
            <a:avLst/>
          </a:prstGeom>
        </p:spPr>
      </p:pic>
    </p:spTree>
    <p:extLst>
      <p:ext uri="{BB962C8B-B14F-4D97-AF65-F5344CB8AC3E}">
        <p14:creationId xmlns:p14="http://schemas.microsoft.com/office/powerpoint/2010/main" val="94826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VC Finance Subject Matter Experts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7" name="object 4"/>
          <p:cNvSpPr txBox="1"/>
          <p:nvPr/>
        </p:nvSpPr>
        <p:spPr>
          <a:xfrm>
            <a:off x="3505200" y="3498732"/>
            <a:ext cx="5088888" cy="997068"/>
          </a:xfrm>
          <a:prstGeom prst="rect">
            <a:avLst/>
          </a:prstGeom>
        </p:spPr>
        <p:txBody>
          <a:bodyPr vert="horz" wrap="square" lIns="0" tIns="12065" rIns="0" bIns="0" rtlCol="0">
            <a:spAutoFit/>
          </a:bodyPr>
          <a:lstStyle/>
          <a:p>
            <a:r>
              <a:rPr lang="en-US" sz="1600" dirty="0">
                <a:solidFill>
                  <a:schemeClr val="tx1"/>
                </a:solidFill>
                <a:latin typeface="Calibri" panose="020F0502020204030204" pitchFamily="34" charset="0"/>
                <a:cs typeface="Calibri" panose="020F0502020204030204" pitchFamily="34" charset="0"/>
              </a:rPr>
              <a:t>Sharon Trahan</a:t>
            </a:r>
          </a:p>
          <a:p>
            <a:r>
              <a:rPr lang="en-US" sz="1600" dirty="0">
                <a:solidFill>
                  <a:schemeClr val="tx1"/>
                </a:solidFill>
                <a:latin typeface="Calibri" panose="020F0502020204030204" pitchFamily="34" charset="0"/>
                <a:cs typeface="Calibri" panose="020F0502020204030204" pitchFamily="34" charset="0"/>
              </a:rPr>
              <a:t>Alfred Alipio Jocson</a:t>
            </a:r>
          </a:p>
          <a:p>
            <a:r>
              <a:rPr lang="en-US" sz="1600" dirty="0">
                <a:solidFill>
                  <a:schemeClr val="tx1"/>
                </a:solidFill>
                <a:latin typeface="Calibri" panose="020F0502020204030204" pitchFamily="34" charset="0"/>
                <a:cs typeface="Calibri" panose="020F0502020204030204" pitchFamily="34" charset="0"/>
              </a:rPr>
              <a:t>Haidar </a:t>
            </a:r>
            <a:r>
              <a:rPr lang="en-US" sz="1600" dirty="0" err="1">
                <a:solidFill>
                  <a:schemeClr val="tx1"/>
                </a:solidFill>
                <a:latin typeface="Calibri" panose="020F0502020204030204" pitchFamily="34" charset="0"/>
                <a:cs typeface="Calibri" panose="020F0502020204030204" pitchFamily="34" charset="0"/>
              </a:rPr>
              <a:t>Alssaqaf</a:t>
            </a: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Dara Efron</a:t>
            </a: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object 4"/>
          <p:cNvSpPr txBox="1"/>
          <p:nvPr/>
        </p:nvSpPr>
        <p:spPr>
          <a:xfrm>
            <a:off x="304800" y="3498732"/>
            <a:ext cx="2590801" cy="655949"/>
          </a:xfrm>
          <a:prstGeom prst="rect">
            <a:avLst/>
          </a:prstGeom>
        </p:spPr>
        <p:txBody>
          <a:bodyPr vert="horz" wrap="square" lIns="0" tIns="12065" rIns="0" bIns="0" rtlCol="0">
            <a:spAutoFit/>
          </a:bodyPr>
          <a:lstStyle/>
          <a:p>
            <a:pPr marL="0" indent="0">
              <a:spcAft>
                <a:spcPts val="600"/>
              </a:spcAft>
              <a:buNone/>
            </a:pPr>
            <a:r>
              <a:rPr lang="en-US" sz="2000" dirty="0">
                <a:solidFill>
                  <a:schemeClr val="accent1"/>
                </a:solidFill>
                <a:latin typeface="Calibri" panose="020F0502020204030204" pitchFamily="34" charset="0"/>
                <a:cs typeface="Calibri" panose="020F0502020204030204" pitchFamily="34" charset="0"/>
              </a:rPr>
              <a:t>Financial Systems</a:t>
            </a:r>
          </a:p>
          <a:p>
            <a:pPr marL="12065" marR="5080">
              <a:lnSpc>
                <a:spcPct val="100000"/>
              </a:lnSpc>
              <a:spcBef>
                <a:spcPts val="95"/>
              </a:spcBef>
              <a:tabLst>
                <a:tab pos="299085" algn="l"/>
                <a:tab pos="299720" algn="l"/>
              </a:tabLst>
            </a:pPr>
            <a:endParaRPr lang="en-US" sz="1600" dirty="0">
              <a:latin typeface="Calibri"/>
              <a:cs typeface="Calibri"/>
            </a:endParaRPr>
          </a:p>
        </p:txBody>
      </p:sp>
      <p:sp>
        <p:nvSpPr>
          <p:cNvPr id="10" name="object 4"/>
          <p:cNvSpPr txBox="1"/>
          <p:nvPr/>
        </p:nvSpPr>
        <p:spPr>
          <a:xfrm>
            <a:off x="275167" y="1219200"/>
            <a:ext cx="2590801" cy="963725"/>
          </a:xfrm>
          <a:prstGeom prst="rect">
            <a:avLst/>
          </a:prstGeom>
        </p:spPr>
        <p:txBody>
          <a:bodyPr vert="horz" wrap="square" lIns="0" tIns="12065" rIns="0" bIns="0" rtlCol="0">
            <a:spAutoFit/>
          </a:bodyPr>
          <a:lstStyle/>
          <a:p>
            <a:pPr marL="0" indent="0">
              <a:spcAft>
                <a:spcPts val="600"/>
              </a:spcAft>
              <a:buNone/>
            </a:pPr>
            <a:r>
              <a:rPr lang="en-US" sz="2000" dirty="0">
                <a:solidFill>
                  <a:schemeClr val="accent1"/>
                </a:solidFill>
                <a:latin typeface="Calibri" panose="020F0502020204030204" pitchFamily="34" charset="0"/>
                <a:cs typeface="Calibri" panose="020F0502020204030204" pitchFamily="34" charset="0"/>
              </a:rPr>
              <a:t>Budget and Financial Operations</a:t>
            </a:r>
          </a:p>
          <a:p>
            <a:pPr marL="12065" marR="5080">
              <a:lnSpc>
                <a:spcPct val="100000"/>
              </a:lnSpc>
              <a:spcBef>
                <a:spcPts val="95"/>
              </a:spcBef>
              <a:tabLst>
                <a:tab pos="299085" algn="l"/>
                <a:tab pos="299720" algn="l"/>
              </a:tabLst>
            </a:pPr>
            <a:endParaRPr lang="en-US" sz="1600" dirty="0">
              <a:latin typeface="Calibri"/>
              <a:cs typeface="Calibri"/>
            </a:endParaRPr>
          </a:p>
        </p:txBody>
      </p:sp>
      <p:sp>
        <p:nvSpPr>
          <p:cNvPr id="11" name="object 4"/>
          <p:cNvSpPr txBox="1"/>
          <p:nvPr/>
        </p:nvSpPr>
        <p:spPr>
          <a:xfrm>
            <a:off x="3534833" y="1219200"/>
            <a:ext cx="5088888" cy="2240998"/>
          </a:xfrm>
          <a:prstGeom prst="rect">
            <a:avLst/>
          </a:prstGeom>
        </p:spPr>
        <p:txBody>
          <a:bodyPr vert="horz" wrap="square" lIns="0" tIns="12065" rIns="0" bIns="0" rtlCol="0">
            <a:spAutoFit/>
          </a:bodyPr>
          <a:lstStyle/>
          <a:p>
            <a:r>
              <a:rPr lang="en-US" sz="1600" dirty="0">
                <a:solidFill>
                  <a:schemeClr val="tx1"/>
                </a:solidFill>
                <a:latin typeface="Calibri" panose="020F0502020204030204" pitchFamily="34" charset="0"/>
                <a:cs typeface="Calibri" panose="020F0502020204030204" pitchFamily="34" charset="0"/>
              </a:rPr>
              <a:t>Rita d’Escoto</a:t>
            </a:r>
          </a:p>
          <a:p>
            <a:r>
              <a:rPr lang="en-US" sz="1600" dirty="0">
                <a:solidFill>
                  <a:schemeClr val="tx1"/>
                </a:solidFill>
                <a:latin typeface="Calibri" panose="020F0502020204030204" pitchFamily="34" charset="0"/>
                <a:cs typeface="Calibri" panose="020F0502020204030204" pitchFamily="34" charset="0"/>
              </a:rPr>
              <a:t>Emily Liu</a:t>
            </a:r>
          </a:p>
          <a:p>
            <a:r>
              <a:rPr lang="en-US" sz="1600" dirty="0" err="1">
                <a:solidFill>
                  <a:schemeClr val="tx1"/>
                </a:solidFill>
                <a:latin typeface="Calibri" panose="020F0502020204030204" pitchFamily="34" charset="0"/>
                <a:cs typeface="Calibri" panose="020F0502020204030204" pitchFamily="34" charset="0"/>
              </a:rPr>
              <a:t>Herve</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Bruckert</a:t>
            </a: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Rocio </a:t>
            </a:r>
            <a:r>
              <a:rPr lang="en-US" sz="1600" dirty="0" err="1">
                <a:solidFill>
                  <a:schemeClr val="tx1"/>
                </a:solidFill>
                <a:latin typeface="Calibri" panose="020F0502020204030204" pitchFamily="34" charset="0"/>
                <a:cs typeface="Calibri" panose="020F0502020204030204" pitchFamily="34" charset="0"/>
              </a:rPr>
              <a:t>Fragoso</a:t>
            </a: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Latina </a:t>
            </a:r>
            <a:r>
              <a:rPr lang="en-US" sz="1600" dirty="0" err="1">
                <a:solidFill>
                  <a:schemeClr val="tx1"/>
                </a:solidFill>
                <a:latin typeface="Calibri" panose="020F0502020204030204" pitchFamily="34" charset="0"/>
                <a:cs typeface="Calibri" panose="020F0502020204030204" pitchFamily="34" charset="0"/>
              </a:rPr>
              <a:t>Kamau-Kirika</a:t>
            </a: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Thomas Choy</a:t>
            </a:r>
          </a:p>
          <a:p>
            <a:r>
              <a:rPr lang="en-US" sz="1600" dirty="0">
                <a:solidFill>
                  <a:schemeClr val="tx1"/>
                </a:solidFill>
                <a:latin typeface="Calibri" panose="020F0502020204030204" pitchFamily="34" charset="0"/>
                <a:cs typeface="Calibri" panose="020F0502020204030204" pitchFamily="34" charset="0"/>
              </a:rPr>
              <a:t>Aaron Smyth</a:t>
            </a:r>
          </a:p>
          <a:p>
            <a:r>
              <a:rPr lang="en-US" sz="1600" dirty="0">
                <a:solidFill>
                  <a:schemeClr val="tx1"/>
                </a:solidFill>
                <a:latin typeface="Calibri" panose="020F0502020204030204" pitchFamily="34" charset="0"/>
                <a:cs typeface="Calibri" panose="020F0502020204030204" pitchFamily="34" charset="0"/>
              </a:rPr>
              <a:t>Thomas </a:t>
            </a:r>
            <a:r>
              <a:rPr lang="en-US" sz="1600" dirty="0" err="1">
                <a:solidFill>
                  <a:schemeClr val="tx1"/>
                </a:solidFill>
                <a:latin typeface="Calibri" panose="020F0502020204030204" pitchFamily="34" charset="0"/>
                <a:cs typeface="Calibri" panose="020F0502020204030204" pitchFamily="34" charset="0"/>
              </a:rPr>
              <a:t>Baza</a:t>
            </a:r>
            <a:endParaRPr lang="en-US" sz="1600" dirty="0">
              <a:solidFill>
                <a:schemeClr val="tx1"/>
              </a:solidFill>
              <a:latin typeface="Calibri" panose="020F0502020204030204" pitchFamily="34" charset="0"/>
              <a:cs typeface="Calibri" panose="020F0502020204030204" pitchFamily="34" charset="0"/>
            </a:endParaRPr>
          </a:p>
          <a:p>
            <a:pPr marL="12065" marR="5080">
              <a:lnSpc>
                <a:spcPct val="100000"/>
              </a:lnSpc>
              <a:spcBef>
                <a:spcPts val="95"/>
              </a:spcBef>
              <a:tabLst>
                <a:tab pos="299085" algn="l"/>
                <a:tab pos="299720" algn="l"/>
              </a:tabLst>
            </a:pPr>
            <a:endParaRPr lang="en-US" sz="1600" dirty="0">
              <a:latin typeface="Calibri"/>
              <a:cs typeface="Calibri"/>
            </a:endParaRPr>
          </a:p>
        </p:txBody>
      </p:sp>
    </p:spTree>
    <p:extLst>
      <p:ext uri="{BB962C8B-B14F-4D97-AF65-F5344CB8AC3E}">
        <p14:creationId xmlns:p14="http://schemas.microsoft.com/office/powerpoint/2010/main" val="7799514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Use of Reserves</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0" name="TextBox 9"/>
          <p:cNvSpPr txBox="1"/>
          <p:nvPr/>
        </p:nvSpPr>
        <p:spPr>
          <a:xfrm>
            <a:off x="427566" y="954274"/>
            <a:ext cx="7802033" cy="1554272"/>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The Use of Reserves tab allows planners to show how the organization plans to spend reserves. To keep submissions at a high level, there is a limit of five rows for each category of reserve spending:</a:t>
            </a:r>
          </a:p>
          <a:p>
            <a:pPr marL="285750" indent="-285750">
              <a:buFont typeface="Arial" panose="020B0604020202020204" pitchFamily="34" charset="0"/>
              <a:buChar char="•"/>
            </a:pPr>
            <a:r>
              <a:rPr lang="en-US" dirty="0">
                <a:solidFill>
                  <a:schemeClr val="tx1"/>
                </a:solidFill>
                <a:latin typeface="+mn-lt"/>
                <a:cs typeface="Lucida Grande"/>
              </a:rPr>
              <a:t>Capital Projects</a:t>
            </a:r>
          </a:p>
          <a:p>
            <a:pPr marL="285750" indent="-285750">
              <a:buFont typeface="Arial" panose="020B0604020202020204" pitchFamily="34" charset="0"/>
              <a:buChar char="•"/>
            </a:pPr>
            <a:r>
              <a:rPr lang="en-US" dirty="0">
                <a:solidFill>
                  <a:schemeClr val="tx1"/>
                </a:solidFill>
                <a:latin typeface="+mn-lt"/>
                <a:cs typeface="Lucida Grande"/>
              </a:rPr>
              <a:t>Other Strategic Purpose</a:t>
            </a:r>
          </a:p>
        </p:txBody>
      </p:sp>
      <p:pic>
        <p:nvPicPr>
          <p:cNvPr id="8" name="Picture 7">
            <a:extLst>
              <a:ext uri="{FF2B5EF4-FFF2-40B4-BE49-F238E27FC236}">
                <a16:creationId xmlns:a16="http://schemas.microsoft.com/office/drawing/2014/main" id="{0D79191E-30BE-9C6A-6F4C-590A74E9A197}"/>
              </a:ext>
            </a:extLst>
          </p:cNvPr>
          <p:cNvPicPr>
            <a:picLocks noChangeAspect="1"/>
          </p:cNvPicPr>
          <p:nvPr/>
        </p:nvPicPr>
        <p:blipFill>
          <a:blip r:embed="rId3"/>
          <a:stretch>
            <a:fillRect/>
          </a:stretch>
        </p:blipFill>
        <p:spPr>
          <a:xfrm>
            <a:off x="685799" y="2590800"/>
            <a:ext cx="7772400" cy="4092163"/>
          </a:xfrm>
          <a:prstGeom prst="rect">
            <a:avLst/>
          </a:prstGeom>
        </p:spPr>
      </p:pic>
    </p:spTree>
    <p:extLst>
      <p:ext uri="{BB962C8B-B14F-4D97-AF65-F5344CB8AC3E}">
        <p14:creationId xmlns:p14="http://schemas.microsoft.com/office/powerpoint/2010/main" val="1260385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Use of Reserves: Save</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0" name="TextBox 9"/>
          <p:cNvSpPr txBox="1"/>
          <p:nvPr/>
        </p:nvSpPr>
        <p:spPr>
          <a:xfrm>
            <a:off x="381000" y="954274"/>
            <a:ext cx="7802033" cy="369332"/>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Use the Save button to save your numbers and comments to CalPlanning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447800"/>
            <a:ext cx="3568700" cy="1060450"/>
          </a:xfrm>
          <a:prstGeom prst="rect">
            <a:avLst/>
          </a:prstGeom>
        </p:spPr>
      </p:pic>
    </p:spTree>
    <p:extLst>
      <p:ext uri="{BB962C8B-B14F-4D97-AF65-F5344CB8AC3E}">
        <p14:creationId xmlns:p14="http://schemas.microsoft.com/office/powerpoint/2010/main" val="1065460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Use of Reserves: Review at Summary Level</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723275"/>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To view data at the Division level, open the Entity drop-down and select Division.</a:t>
            </a:r>
          </a:p>
          <a:p>
            <a:pPr>
              <a:spcAft>
                <a:spcPts val="600"/>
              </a:spcAft>
            </a:pPr>
            <a:r>
              <a:rPr lang="en-US" dirty="0">
                <a:solidFill>
                  <a:schemeClr val="tx1"/>
                </a:solidFill>
                <a:latin typeface="+mn-lt"/>
                <a:cs typeface="Lucida Grande"/>
              </a:rPr>
              <a:t>Then click the Go button to refresh the data. </a:t>
            </a:r>
          </a:p>
        </p:txBody>
      </p:sp>
      <p:pic>
        <p:nvPicPr>
          <p:cNvPr id="13" name="Picture 12"/>
          <p:cNvPicPr>
            <a:picLocks noChangeAspect="1"/>
          </p:cNvPicPr>
          <p:nvPr/>
        </p:nvPicPr>
        <p:blipFill>
          <a:blip r:embed="rId2"/>
          <a:stretch>
            <a:fillRect/>
          </a:stretch>
        </p:blipFill>
        <p:spPr>
          <a:xfrm>
            <a:off x="4343400" y="1905000"/>
            <a:ext cx="3213265" cy="895396"/>
          </a:xfrm>
          <a:prstGeom prst="rect">
            <a:avLst/>
          </a:prstGeom>
        </p:spPr>
      </p:pic>
      <p:pic>
        <p:nvPicPr>
          <p:cNvPr id="5" name="Picture 4"/>
          <p:cNvPicPr>
            <a:picLocks noChangeAspect="1"/>
          </p:cNvPicPr>
          <p:nvPr/>
        </p:nvPicPr>
        <p:blipFill>
          <a:blip r:embed="rId3"/>
          <a:stretch>
            <a:fillRect/>
          </a:stretch>
        </p:blipFill>
        <p:spPr>
          <a:xfrm>
            <a:off x="457200" y="1905000"/>
            <a:ext cx="3594285" cy="2787793"/>
          </a:xfrm>
          <a:prstGeom prst="rect">
            <a:avLst/>
          </a:prstGeom>
        </p:spPr>
      </p:pic>
    </p:spTree>
    <p:extLst>
      <p:ext uri="{BB962C8B-B14F-4D97-AF65-F5344CB8AC3E}">
        <p14:creationId xmlns:p14="http://schemas.microsoft.com/office/powerpoint/2010/main" val="2920372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Budget Templates</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646331"/>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Budget Template is the folder with the templates needed to generate the budget reports. There is a folder for each year. Use the Current Budget Cycle folder.</a:t>
            </a:r>
          </a:p>
        </p:txBody>
      </p:sp>
      <p:pic>
        <p:nvPicPr>
          <p:cNvPr id="5" name="Picture 4">
            <a:extLst>
              <a:ext uri="{FF2B5EF4-FFF2-40B4-BE49-F238E27FC236}">
                <a16:creationId xmlns:a16="http://schemas.microsoft.com/office/drawing/2014/main" id="{35F7545A-6CC3-4682-B7F3-67456C1DA444}"/>
              </a:ext>
            </a:extLst>
          </p:cNvPr>
          <p:cNvPicPr>
            <a:picLocks noChangeAspect="1"/>
          </p:cNvPicPr>
          <p:nvPr/>
        </p:nvPicPr>
        <p:blipFill>
          <a:blip r:embed="rId2"/>
          <a:stretch>
            <a:fillRect/>
          </a:stretch>
        </p:blipFill>
        <p:spPr>
          <a:xfrm>
            <a:off x="457200" y="2593932"/>
            <a:ext cx="8229600" cy="2245213"/>
          </a:xfrm>
          <a:prstGeom prst="rect">
            <a:avLst/>
          </a:prstGeom>
        </p:spPr>
      </p:pic>
    </p:spTree>
    <p:extLst>
      <p:ext uri="{BB962C8B-B14F-4D97-AF65-F5344CB8AC3E}">
        <p14:creationId xmlns:p14="http://schemas.microsoft.com/office/powerpoint/2010/main" val="2608906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83294-A4DD-E2E7-AA7E-EC2D15EB00A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8E615E9-AEC9-AC23-A762-479D98A33D96}"/>
              </a:ext>
            </a:extLst>
          </p:cNvPr>
          <p:cNvSpPr>
            <a:spLocks noGrp="1"/>
          </p:cNvSpPr>
          <p:nvPr>
            <p:ph type="title"/>
          </p:nvPr>
        </p:nvSpPr>
        <p:spPr/>
        <p:txBody>
          <a:bodyPr anchor="t">
            <a:noAutofit/>
          </a:bodyPr>
          <a:lstStyle/>
          <a:p>
            <a:r>
              <a:rPr lang="en-US" sz="2800" b="0" dirty="0"/>
              <a:t>R180 Budget Template</a:t>
            </a:r>
          </a:p>
        </p:txBody>
      </p:sp>
      <p:sp>
        <p:nvSpPr>
          <p:cNvPr id="6" name="object 3">
            <a:extLst>
              <a:ext uri="{FF2B5EF4-FFF2-40B4-BE49-F238E27FC236}">
                <a16:creationId xmlns:a16="http://schemas.microsoft.com/office/drawing/2014/main" id="{19621719-6C6A-8C13-D85F-DE85640F274B}"/>
              </a:ext>
            </a:extLst>
          </p:cNvPr>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a:extLst>
              <a:ext uri="{FF2B5EF4-FFF2-40B4-BE49-F238E27FC236}">
                <a16:creationId xmlns:a16="http://schemas.microsoft.com/office/drawing/2014/main" id="{3F5C3314-5285-D964-097F-040F10D5CB8E}"/>
              </a:ext>
            </a:extLst>
          </p:cNvPr>
          <p:cNvSpPr txBox="1"/>
          <p:nvPr/>
        </p:nvSpPr>
        <p:spPr>
          <a:xfrm>
            <a:off x="381000" y="1019588"/>
            <a:ext cx="7802033" cy="923330"/>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The CalPlan R180 Budget Template allows you to generate a report showing data for multiple entities so you can see department and division entries, each on their own page.</a:t>
            </a:r>
          </a:p>
        </p:txBody>
      </p:sp>
      <p:pic>
        <p:nvPicPr>
          <p:cNvPr id="5" name="Picture 4">
            <a:extLst>
              <a:ext uri="{FF2B5EF4-FFF2-40B4-BE49-F238E27FC236}">
                <a16:creationId xmlns:a16="http://schemas.microsoft.com/office/drawing/2014/main" id="{A9389EC0-9927-8612-74B3-EAEBE88849C7}"/>
              </a:ext>
            </a:extLst>
          </p:cNvPr>
          <p:cNvPicPr>
            <a:picLocks noChangeAspect="1"/>
          </p:cNvPicPr>
          <p:nvPr/>
        </p:nvPicPr>
        <p:blipFill>
          <a:blip r:embed="rId3"/>
          <a:stretch>
            <a:fillRect/>
          </a:stretch>
        </p:blipFill>
        <p:spPr>
          <a:xfrm>
            <a:off x="457200" y="2587582"/>
            <a:ext cx="8229600" cy="2255267"/>
          </a:xfrm>
          <a:prstGeom prst="rect">
            <a:avLst/>
          </a:prstGeom>
        </p:spPr>
      </p:pic>
    </p:spTree>
    <p:extLst>
      <p:ext uri="{BB962C8B-B14F-4D97-AF65-F5344CB8AC3E}">
        <p14:creationId xmlns:p14="http://schemas.microsoft.com/office/powerpoint/2010/main" val="3320398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R180 Budget Template - Respond to Prompts</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1985159"/>
          </a:xfrm>
          <a:prstGeom prst="rect">
            <a:avLst/>
          </a:prstGeom>
          <a:noFill/>
        </p:spPr>
        <p:txBody>
          <a:bodyPr wrap="square" rtlCol="0">
            <a:spAutoFit/>
          </a:bodyPr>
          <a:lstStyle/>
          <a:p>
            <a:pPr>
              <a:spcAft>
                <a:spcPts val="1200"/>
              </a:spcAft>
            </a:pPr>
            <a:r>
              <a:rPr lang="en-US" dirty="0">
                <a:solidFill>
                  <a:schemeClr val="tx1"/>
                </a:solidFill>
                <a:latin typeface="+mn-lt"/>
                <a:cs typeface="Lucida Grande"/>
              </a:rPr>
              <a:t>Respond to Prompts is where you select the entities to include in the report; they can be L4 Departments or L3 Divisions.</a:t>
            </a:r>
          </a:p>
          <a:p>
            <a:pPr marL="285750" indent="-285750">
              <a:spcAft>
                <a:spcPts val="600"/>
              </a:spcAft>
              <a:buFont typeface="Arial" panose="020B0604020202020204" pitchFamily="34" charset="0"/>
              <a:buChar char="•"/>
            </a:pPr>
            <a:r>
              <a:rPr lang="en-US" dirty="0">
                <a:solidFill>
                  <a:schemeClr val="tx1"/>
                </a:solidFill>
                <a:latin typeface="+mn-lt"/>
                <a:cs typeface="Lucida Grande"/>
              </a:rPr>
              <a:t>If you know the member names, check Edit Member Names and type the entities in the Selection box.</a:t>
            </a:r>
          </a:p>
          <a:p>
            <a:pPr marL="285750" indent="-285750">
              <a:spcAft>
                <a:spcPts val="600"/>
              </a:spcAft>
              <a:buFont typeface="Arial" panose="020B0604020202020204" pitchFamily="34" charset="0"/>
              <a:buChar char="•"/>
            </a:pPr>
            <a:r>
              <a:rPr lang="en-US" dirty="0">
                <a:solidFill>
                  <a:schemeClr val="tx1"/>
                </a:solidFill>
                <a:latin typeface="+mn-lt"/>
                <a:cs typeface="Lucida Grande"/>
              </a:rPr>
              <a:t>If you prefer to select members from the tree, click the Member Selection button.</a:t>
            </a:r>
          </a:p>
        </p:txBody>
      </p:sp>
      <p:pic>
        <p:nvPicPr>
          <p:cNvPr id="2" name="Picture 1"/>
          <p:cNvPicPr>
            <a:picLocks noChangeAspect="1"/>
          </p:cNvPicPr>
          <p:nvPr/>
        </p:nvPicPr>
        <p:blipFill>
          <a:blip r:embed="rId3"/>
          <a:stretch>
            <a:fillRect/>
          </a:stretch>
        </p:blipFill>
        <p:spPr>
          <a:xfrm>
            <a:off x="457200" y="3352800"/>
            <a:ext cx="8229600" cy="1706970"/>
          </a:xfrm>
          <a:prstGeom prst="rect">
            <a:avLst/>
          </a:prstGeom>
        </p:spPr>
      </p:pic>
    </p:spTree>
    <p:extLst>
      <p:ext uri="{BB962C8B-B14F-4D97-AF65-F5344CB8AC3E}">
        <p14:creationId xmlns:p14="http://schemas.microsoft.com/office/powerpoint/2010/main" val="285087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R180 Budget Template Report</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7802033" cy="646331"/>
          </a:xfrm>
          <a:prstGeom prst="rect">
            <a:avLst/>
          </a:prstGeom>
          <a:noFill/>
        </p:spPr>
        <p:txBody>
          <a:bodyPr wrap="square" rtlCol="0">
            <a:spAutoFit/>
          </a:bodyPr>
          <a:lstStyle/>
          <a:p>
            <a:pPr>
              <a:spcAft>
                <a:spcPts val="1200"/>
              </a:spcAft>
            </a:pPr>
            <a:r>
              <a:rPr lang="en-US" dirty="0">
                <a:solidFill>
                  <a:schemeClr val="tx1"/>
                </a:solidFill>
                <a:latin typeface="+mn-lt"/>
                <a:cs typeface="Lucida Grande"/>
              </a:rPr>
              <a:t>Each entity is on a separate page. Use the Page drop-down to select the entity you want to display.</a:t>
            </a:r>
          </a:p>
        </p:txBody>
      </p:sp>
      <p:pic>
        <p:nvPicPr>
          <p:cNvPr id="2" name="Picture 1"/>
          <p:cNvPicPr>
            <a:picLocks noChangeAspect="1"/>
          </p:cNvPicPr>
          <p:nvPr/>
        </p:nvPicPr>
        <p:blipFill>
          <a:blip r:embed="rId2"/>
          <a:stretch>
            <a:fillRect/>
          </a:stretch>
        </p:blipFill>
        <p:spPr>
          <a:xfrm>
            <a:off x="1025343" y="1752600"/>
            <a:ext cx="7093315" cy="2514729"/>
          </a:xfrm>
          <a:prstGeom prst="rect">
            <a:avLst/>
          </a:prstGeom>
        </p:spPr>
      </p:pic>
    </p:spTree>
    <p:extLst>
      <p:ext uri="{BB962C8B-B14F-4D97-AF65-F5344CB8AC3E}">
        <p14:creationId xmlns:p14="http://schemas.microsoft.com/office/powerpoint/2010/main" val="300770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t>R181 Use of Reserves Template</a:t>
            </a:r>
          </a:p>
        </p:txBody>
      </p:sp>
      <p:sp>
        <p:nvSpPr>
          <p:cNvPr id="6"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p:cNvSpPr txBox="1"/>
          <p:nvPr/>
        </p:nvSpPr>
        <p:spPr>
          <a:xfrm>
            <a:off x="381000" y="1019588"/>
            <a:ext cx="8077200" cy="369332"/>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The CalPlan R181 Use of Reserves presents the data from the Use of Reserves form  </a:t>
            </a:r>
          </a:p>
        </p:txBody>
      </p:sp>
      <p:pic>
        <p:nvPicPr>
          <p:cNvPr id="3" name="Picture 2">
            <a:extLst>
              <a:ext uri="{FF2B5EF4-FFF2-40B4-BE49-F238E27FC236}">
                <a16:creationId xmlns:a16="http://schemas.microsoft.com/office/drawing/2014/main" id="{B328E92A-CF5A-C966-9107-84B97EF96B98}"/>
              </a:ext>
            </a:extLst>
          </p:cNvPr>
          <p:cNvPicPr>
            <a:picLocks noChangeAspect="1"/>
          </p:cNvPicPr>
          <p:nvPr/>
        </p:nvPicPr>
        <p:blipFill>
          <a:blip r:embed="rId3"/>
          <a:stretch>
            <a:fillRect/>
          </a:stretch>
        </p:blipFill>
        <p:spPr>
          <a:xfrm>
            <a:off x="457200" y="1600200"/>
            <a:ext cx="8229600" cy="2310319"/>
          </a:xfrm>
          <a:prstGeom prst="rect">
            <a:avLst/>
          </a:prstGeom>
        </p:spPr>
      </p:pic>
    </p:spTree>
    <p:extLst>
      <p:ext uri="{BB962C8B-B14F-4D97-AF65-F5344CB8AC3E}">
        <p14:creationId xmlns:p14="http://schemas.microsoft.com/office/powerpoint/2010/main" val="2447713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4528-BF9B-3B60-1745-3DB217F55F1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7C77562-FC17-416A-1AE4-97EC61E8E805}"/>
              </a:ext>
            </a:extLst>
          </p:cNvPr>
          <p:cNvSpPr>
            <a:spLocks noGrp="1"/>
          </p:cNvSpPr>
          <p:nvPr>
            <p:ph type="title"/>
          </p:nvPr>
        </p:nvSpPr>
        <p:spPr/>
        <p:txBody>
          <a:bodyPr anchor="t">
            <a:noAutofit/>
          </a:bodyPr>
          <a:lstStyle/>
          <a:p>
            <a:r>
              <a:rPr lang="en-US" sz="2800" b="0" dirty="0"/>
              <a:t>Expense Growth Model Report</a:t>
            </a:r>
          </a:p>
        </p:txBody>
      </p:sp>
      <p:sp>
        <p:nvSpPr>
          <p:cNvPr id="6" name="object 3">
            <a:extLst>
              <a:ext uri="{FF2B5EF4-FFF2-40B4-BE49-F238E27FC236}">
                <a16:creationId xmlns:a16="http://schemas.microsoft.com/office/drawing/2014/main" id="{E26A996E-7F9D-E637-0D96-4EDBD6445994}"/>
              </a:ext>
            </a:extLst>
          </p:cNvPr>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a:extLst>
              <a:ext uri="{FF2B5EF4-FFF2-40B4-BE49-F238E27FC236}">
                <a16:creationId xmlns:a16="http://schemas.microsoft.com/office/drawing/2014/main" id="{ABA1A898-C726-1195-D6B0-B5899571D82E}"/>
              </a:ext>
            </a:extLst>
          </p:cNvPr>
          <p:cNvSpPr txBox="1"/>
          <p:nvPr/>
        </p:nvSpPr>
        <p:spPr>
          <a:xfrm>
            <a:off x="381000" y="1019588"/>
            <a:ext cx="8077200" cy="2970044"/>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One component of the budget deficit mitigation strategy is to slow growth in divisional expenses. </a:t>
            </a:r>
          </a:p>
          <a:p>
            <a:pPr>
              <a:spcAft>
                <a:spcPts val="600"/>
              </a:spcAft>
            </a:pPr>
            <a:endParaRPr lang="en-US" dirty="0">
              <a:solidFill>
                <a:schemeClr val="tx1"/>
              </a:solidFill>
              <a:latin typeface="+mn-lt"/>
              <a:cs typeface="Lucida Grande"/>
            </a:endParaRPr>
          </a:p>
          <a:p>
            <a:pPr>
              <a:spcAft>
                <a:spcPts val="600"/>
              </a:spcAft>
            </a:pPr>
            <a:r>
              <a:rPr lang="en-US" dirty="0">
                <a:solidFill>
                  <a:schemeClr val="tx1"/>
                </a:solidFill>
                <a:latin typeface="+mn-lt"/>
                <a:cs typeface="Lucida Grande"/>
              </a:rPr>
              <a:t>The Expense Growth Model (EGM) calculates an expense growth cap for each division based on different targeted spending levels for different types of expenses from the FY25 Final Operating Budget. For details, see:</a:t>
            </a:r>
          </a:p>
          <a:p>
            <a:pPr>
              <a:spcAft>
                <a:spcPts val="600"/>
              </a:spcAft>
            </a:pPr>
            <a:endParaRPr lang="en-US" dirty="0">
              <a:solidFill>
                <a:schemeClr val="tx1"/>
              </a:solidFill>
              <a:latin typeface="+mn-lt"/>
              <a:cs typeface="Lucida Grande"/>
            </a:endParaRPr>
          </a:p>
          <a:p>
            <a:pPr>
              <a:spcAft>
                <a:spcPts val="600"/>
              </a:spcAft>
            </a:pPr>
            <a:r>
              <a:rPr lang="en-US" dirty="0">
                <a:solidFill>
                  <a:schemeClr val="tx1"/>
                </a:solidFill>
                <a:latin typeface="+mn-lt"/>
                <a:cs typeface="Lucida Grande"/>
                <a:hlinkClick r:id="rId2"/>
              </a:rPr>
              <a:t>FY25-26 Budget Process: Discussion of Divisional Expense Growth Methodology</a:t>
            </a:r>
            <a:endParaRPr lang="en-US" dirty="0">
              <a:solidFill>
                <a:schemeClr val="tx1"/>
              </a:solidFill>
              <a:latin typeface="+mn-lt"/>
              <a:cs typeface="Lucida Grande"/>
            </a:endParaRPr>
          </a:p>
          <a:p>
            <a:pPr>
              <a:spcAft>
                <a:spcPts val="600"/>
              </a:spcAft>
            </a:pPr>
            <a:r>
              <a:rPr lang="en-US" dirty="0">
                <a:solidFill>
                  <a:schemeClr val="tx1"/>
                </a:solidFill>
                <a:latin typeface="+mn-lt"/>
                <a:cs typeface="Lucida Grande"/>
              </a:rPr>
              <a:t>Presented to Campus Leadership Groups, January 2025</a:t>
            </a:r>
          </a:p>
        </p:txBody>
      </p:sp>
    </p:spTree>
    <p:extLst>
      <p:ext uri="{BB962C8B-B14F-4D97-AF65-F5344CB8AC3E}">
        <p14:creationId xmlns:p14="http://schemas.microsoft.com/office/powerpoint/2010/main" val="66701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6253D-99E1-4984-B022-7880964589D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EC2C6EC-07A9-BCE7-65B9-555BC07A08CE}"/>
              </a:ext>
            </a:extLst>
          </p:cNvPr>
          <p:cNvSpPr>
            <a:spLocks noGrp="1"/>
          </p:cNvSpPr>
          <p:nvPr>
            <p:ph type="title"/>
          </p:nvPr>
        </p:nvSpPr>
        <p:spPr/>
        <p:txBody>
          <a:bodyPr anchor="t">
            <a:noAutofit/>
          </a:bodyPr>
          <a:lstStyle/>
          <a:p>
            <a:r>
              <a:rPr lang="en-US" sz="2800" b="0" dirty="0"/>
              <a:t>Expense Growth Model Report</a:t>
            </a:r>
          </a:p>
        </p:txBody>
      </p:sp>
      <p:sp>
        <p:nvSpPr>
          <p:cNvPr id="6" name="object 3">
            <a:extLst>
              <a:ext uri="{FF2B5EF4-FFF2-40B4-BE49-F238E27FC236}">
                <a16:creationId xmlns:a16="http://schemas.microsoft.com/office/drawing/2014/main" id="{1A2DDC90-B2B5-13B5-70B1-64DB67D6FE7B}"/>
              </a:ext>
            </a:extLst>
          </p:cNvPr>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a:extLst>
              <a:ext uri="{FF2B5EF4-FFF2-40B4-BE49-F238E27FC236}">
                <a16:creationId xmlns:a16="http://schemas.microsoft.com/office/drawing/2014/main" id="{577B5B54-6DE6-830D-B207-DB7CDE1CBC95}"/>
              </a:ext>
            </a:extLst>
          </p:cNvPr>
          <p:cNvSpPr txBox="1"/>
          <p:nvPr/>
        </p:nvSpPr>
        <p:spPr>
          <a:xfrm>
            <a:off x="381000" y="1019588"/>
            <a:ext cx="8077200" cy="2062103"/>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Expense Growth Model Target % and $ are based on FY25 Final Operating Budget.</a:t>
            </a:r>
          </a:p>
          <a:p>
            <a:pPr>
              <a:spcAft>
                <a:spcPts val="600"/>
              </a:spcAft>
            </a:pPr>
            <a:endParaRPr lang="en-US" dirty="0">
              <a:solidFill>
                <a:schemeClr val="tx1"/>
              </a:solidFill>
              <a:latin typeface="+mn-lt"/>
              <a:cs typeface="Lucida Grande"/>
            </a:endParaRPr>
          </a:p>
          <a:p>
            <a:pPr>
              <a:spcAft>
                <a:spcPts val="600"/>
              </a:spcAft>
            </a:pPr>
            <a:r>
              <a:rPr lang="en-US" dirty="0">
                <a:solidFill>
                  <a:schemeClr val="tx1"/>
                </a:solidFill>
                <a:latin typeface="+mn-lt"/>
                <a:cs typeface="Lucida Grande"/>
              </a:rPr>
              <a:t>Total Expense Growth Model (EGM) Cap is FY25 Total Expenses + EGM Target $</a:t>
            </a:r>
          </a:p>
          <a:p>
            <a:pPr>
              <a:spcAft>
                <a:spcPts val="600"/>
              </a:spcAft>
            </a:pPr>
            <a:endParaRPr lang="en-US" dirty="0">
              <a:solidFill>
                <a:schemeClr val="tx1"/>
              </a:solidFill>
              <a:latin typeface="+mn-lt"/>
              <a:cs typeface="Lucida Grande"/>
            </a:endParaRPr>
          </a:p>
          <a:p>
            <a:pPr>
              <a:spcAft>
                <a:spcPts val="600"/>
              </a:spcAft>
            </a:pPr>
            <a:r>
              <a:rPr lang="en-US" dirty="0">
                <a:solidFill>
                  <a:schemeClr val="tx1"/>
                </a:solidFill>
                <a:latin typeface="+mn-lt"/>
                <a:cs typeface="Lucida Grande"/>
              </a:rPr>
              <a:t>(Over)/Under Total Expense Growth Model (EGM) Cap is the difference between the EGM Cap and the FY26 Operating Budget (Working)</a:t>
            </a:r>
          </a:p>
        </p:txBody>
      </p:sp>
      <p:pic>
        <p:nvPicPr>
          <p:cNvPr id="16" name="Picture 15">
            <a:extLst>
              <a:ext uri="{FF2B5EF4-FFF2-40B4-BE49-F238E27FC236}">
                <a16:creationId xmlns:a16="http://schemas.microsoft.com/office/drawing/2014/main" id="{60FF7424-A949-2C3E-522E-52563241C8E7}"/>
              </a:ext>
            </a:extLst>
          </p:cNvPr>
          <p:cNvPicPr>
            <a:picLocks noChangeAspect="1"/>
          </p:cNvPicPr>
          <p:nvPr/>
        </p:nvPicPr>
        <p:blipFill>
          <a:blip r:embed="rId2"/>
          <a:stretch>
            <a:fillRect/>
          </a:stretch>
        </p:blipFill>
        <p:spPr>
          <a:xfrm>
            <a:off x="1828800" y="3886200"/>
            <a:ext cx="5486400" cy="1671707"/>
          </a:xfrm>
          <a:prstGeom prst="rect">
            <a:avLst/>
          </a:prstGeom>
        </p:spPr>
      </p:pic>
    </p:spTree>
    <p:extLst>
      <p:ext uri="{BB962C8B-B14F-4D97-AF65-F5344CB8AC3E}">
        <p14:creationId xmlns:p14="http://schemas.microsoft.com/office/powerpoint/2010/main" val="967609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Agenda</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4" name="object 4"/>
          <p:cNvSpPr txBox="1"/>
          <p:nvPr/>
        </p:nvSpPr>
        <p:spPr>
          <a:xfrm>
            <a:off x="1079629" y="962614"/>
            <a:ext cx="7378571" cy="4672433"/>
          </a:xfrm>
          <a:prstGeom prst="rect">
            <a:avLst/>
          </a:prstGeom>
        </p:spPr>
        <p:txBody>
          <a:bodyPr vert="horz" wrap="square" lIns="0" tIns="12065" rIns="0" bIns="0" rtlCol="0">
            <a:spAutoFit/>
          </a:bodyPr>
          <a:lstStyle/>
          <a:p>
            <a:pPr marL="12065" marR="5080">
              <a:lnSpc>
                <a:spcPct val="100000"/>
              </a:lnSpc>
              <a:spcAft>
                <a:spcPts val="600"/>
              </a:spcAft>
              <a:tabLst>
                <a:tab pos="299085" algn="l"/>
                <a:tab pos="299720" algn="l"/>
              </a:tabLst>
            </a:pPr>
            <a:r>
              <a:rPr lang="en-US" sz="2000" dirty="0">
                <a:solidFill>
                  <a:schemeClr val="tx2"/>
                </a:solidFill>
                <a:latin typeface="Calibri"/>
                <a:cs typeface="Calibri"/>
              </a:rPr>
              <a:t>Getting Started</a:t>
            </a:r>
            <a:endParaRPr lang="en-US" sz="2000" dirty="0">
              <a:latin typeface="Calibri"/>
              <a:cs typeface="Calibri"/>
            </a:endParaRPr>
          </a:p>
          <a:p>
            <a:pPr marL="299085" marR="5080" indent="-287020">
              <a:lnSpc>
                <a:spcPct val="100000"/>
              </a:lnSpc>
              <a:buFont typeface="Arial"/>
              <a:buChar char="•"/>
              <a:tabLst>
                <a:tab pos="299085" algn="l"/>
                <a:tab pos="299720" algn="l"/>
              </a:tabLst>
            </a:pPr>
            <a:r>
              <a:rPr lang="en-US" sz="1600" dirty="0">
                <a:latin typeface="Calibri"/>
                <a:cs typeface="Calibri"/>
              </a:rPr>
              <a:t>Key dates</a:t>
            </a:r>
          </a:p>
          <a:p>
            <a:pPr marL="299085" marR="5080" indent="-287020">
              <a:lnSpc>
                <a:spcPct val="100000"/>
              </a:lnSpc>
              <a:buFont typeface="Arial"/>
              <a:buChar char="•"/>
              <a:tabLst>
                <a:tab pos="299085" algn="l"/>
                <a:tab pos="299720" algn="l"/>
              </a:tabLst>
            </a:pPr>
            <a:r>
              <a:rPr lang="en-US" sz="1600" dirty="0">
                <a:latin typeface="Calibri"/>
                <a:cs typeface="Calibri"/>
              </a:rPr>
              <a:t>Resources for learning and support</a:t>
            </a:r>
          </a:p>
          <a:p>
            <a:pPr marL="299085" marR="5080" indent="-287020">
              <a:lnSpc>
                <a:spcPct val="100000"/>
              </a:lnSpc>
              <a:spcAft>
                <a:spcPts val="1800"/>
              </a:spcAft>
              <a:buFont typeface="Arial"/>
              <a:buChar char="•"/>
              <a:tabLst>
                <a:tab pos="299085" algn="l"/>
                <a:tab pos="299720" algn="l"/>
              </a:tabLst>
            </a:pPr>
            <a:r>
              <a:rPr lang="en-US" sz="1600" dirty="0">
                <a:latin typeface="Calibri"/>
                <a:cs typeface="Calibri"/>
              </a:rPr>
              <a:t>Operational updates and best practices</a:t>
            </a:r>
          </a:p>
          <a:p>
            <a:pPr marL="12065" marR="5080">
              <a:spcAft>
                <a:spcPts val="600"/>
              </a:spcAft>
              <a:tabLst>
                <a:tab pos="299085" algn="l"/>
                <a:tab pos="299720" algn="l"/>
              </a:tabLst>
            </a:pPr>
            <a:r>
              <a:rPr lang="en-US" sz="2000" dirty="0">
                <a:solidFill>
                  <a:schemeClr val="tx2"/>
                </a:solidFill>
                <a:latin typeface="Calibri"/>
                <a:cs typeface="Calibri"/>
              </a:rPr>
              <a:t>CalPlan</a:t>
            </a:r>
          </a:p>
          <a:p>
            <a:pPr marL="299085" marR="5080" lvl="6" indent="-287020" rtl="0">
              <a:buFont typeface="Arial"/>
              <a:buChar char="•"/>
              <a:tabLst>
                <a:tab pos="299085" algn="l"/>
                <a:tab pos="299720" algn="l"/>
              </a:tabLst>
            </a:pPr>
            <a:r>
              <a:rPr lang="en-US" sz="1600" dirty="0" err="1">
                <a:latin typeface="Calibri"/>
                <a:cs typeface="Calibri"/>
                <a:hlinkClick r:id="rId2" action="ppaction://hlinksldjump"/>
              </a:rPr>
              <a:t>CalPlan</a:t>
            </a:r>
            <a:r>
              <a:rPr lang="en-US" sz="1600" dirty="0">
                <a:latin typeface="Calibri"/>
                <a:cs typeface="Calibri"/>
                <a:hlinkClick r:id="rId2" action="ppaction://hlinksldjump"/>
              </a:rPr>
              <a:t> Multiyear Budget Template</a:t>
            </a:r>
            <a:endParaRPr lang="en-US" sz="1600" dirty="0">
              <a:latin typeface="Calibri"/>
              <a:cs typeface="Calibri"/>
            </a:endParaRPr>
          </a:p>
          <a:p>
            <a:pPr marL="299085" marR="5080" lvl="6" indent="-287020" rtl="0">
              <a:buFont typeface="Arial"/>
              <a:buChar char="•"/>
              <a:tabLst>
                <a:tab pos="299085" algn="l"/>
                <a:tab pos="299720" algn="l"/>
              </a:tabLst>
            </a:pPr>
            <a:r>
              <a:rPr lang="en-US" sz="1600" b="0" i="0" u="none" strike="noStrike" dirty="0">
                <a:solidFill>
                  <a:srgbClr val="434343"/>
                </a:solidFill>
                <a:effectLst/>
                <a:latin typeface="Calibri" panose="020F0502020204030204" pitchFamily="34" charset="0"/>
                <a:hlinkClick r:id="rId3" action="ppaction://hlinksldjump"/>
              </a:rPr>
              <a:t>New Expense Growth Model (EGM) Report</a:t>
            </a:r>
            <a:endParaRPr lang="en-US" sz="1600" dirty="0">
              <a:latin typeface="Calibri"/>
              <a:cs typeface="Calibri"/>
            </a:endParaRPr>
          </a:p>
          <a:p>
            <a:pPr marL="299085" marR="5080" indent="-287020">
              <a:buFont typeface="Arial"/>
              <a:buChar char="•"/>
              <a:tabLst>
                <a:tab pos="299085" algn="l"/>
                <a:tab pos="299720" algn="l"/>
              </a:tabLst>
            </a:pPr>
            <a:r>
              <a:rPr lang="en-US" sz="1600" dirty="0" err="1">
                <a:latin typeface="Calibri"/>
                <a:cs typeface="Calibri"/>
                <a:hlinkClick r:id="rId4" action="ppaction://hlinksldjump"/>
              </a:rPr>
              <a:t>CalPlan</a:t>
            </a:r>
            <a:r>
              <a:rPr lang="en-US" sz="1600" dirty="0">
                <a:latin typeface="Calibri"/>
                <a:cs typeface="Calibri"/>
                <a:hlinkClick r:id="rId4" action="ppaction://hlinksldjump"/>
              </a:rPr>
              <a:t> data seeded in FY26 Operating Budget</a:t>
            </a:r>
            <a:endParaRPr lang="en-US" sz="1600" dirty="0">
              <a:latin typeface="Calibri"/>
              <a:cs typeface="Calibri"/>
            </a:endParaRPr>
          </a:p>
          <a:p>
            <a:pPr marL="12065" marR="5080" lvl="6">
              <a:tabLst>
                <a:tab pos="299085" algn="l"/>
                <a:tab pos="299720" algn="l"/>
              </a:tabLst>
            </a:pPr>
            <a:endParaRPr lang="en-US" sz="1600" b="0" i="0" u="none" strike="noStrike" dirty="0">
              <a:solidFill>
                <a:srgbClr val="434343"/>
              </a:solidFill>
              <a:effectLst/>
              <a:latin typeface="Calibri"/>
              <a:cs typeface="Calibri"/>
            </a:endParaRPr>
          </a:p>
          <a:p>
            <a:pPr marL="12065" marR="5080">
              <a:lnSpc>
                <a:spcPct val="100000"/>
              </a:lnSpc>
              <a:spcAft>
                <a:spcPts val="600"/>
              </a:spcAft>
              <a:tabLst>
                <a:tab pos="299085" algn="l"/>
                <a:tab pos="299720" algn="l"/>
              </a:tabLst>
            </a:pPr>
            <a:r>
              <a:rPr lang="en-US" sz="2000" dirty="0">
                <a:solidFill>
                  <a:schemeClr val="tx2"/>
                </a:solidFill>
                <a:latin typeface="Calibri"/>
                <a:cs typeface="Calibri"/>
              </a:rPr>
              <a:t>HCP</a:t>
            </a:r>
          </a:p>
          <a:p>
            <a:pPr marL="299085" marR="5080" indent="-287020">
              <a:buFont typeface="Arial"/>
              <a:buChar char="•"/>
              <a:tabLst>
                <a:tab pos="299085" algn="l"/>
                <a:tab pos="299720" algn="l"/>
              </a:tabLst>
            </a:pPr>
            <a:r>
              <a:rPr lang="en-US" sz="1600" dirty="0">
                <a:latin typeface="Calibri"/>
                <a:cs typeface="Calibri"/>
                <a:hlinkClick r:id="rId5" action="ppaction://hlinksldjump"/>
              </a:rPr>
              <a:t>Composite Benefit Rates and payroll assessments</a:t>
            </a:r>
            <a:endParaRPr lang="en-US" sz="1600" dirty="0">
              <a:latin typeface="Calibri"/>
              <a:cs typeface="Calibri"/>
            </a:endParaRPr>
          </a:p>
          <a:p>
            <a:pPr marL="299085" marR="5080" indent="-287020">
              <a:buFont typeface="Arial"/>
              <a:buChar char="•"/>
              <a:tabLst>
                <a:tab pos="299085" algn="l"/>
                <a:tab pos="299720" algn="l"/>
              </a:tabLst>
            </a:pPr>
            <a:r>
              <a:rPr lang="en-US" sz="1600" dirty="0">
                <a:latin typeface="Calibri"/>
                <a:cs typeface="Calibri"/>
                <a:hlinkClick r:id="rId6" action="ppaction://hlinksldjump"/>
              </a:rPr>
              <a:t>HCP data seeded in FY26 Operating Budget</a:t>
            </a:r>
            <a:endParaRPr lang="en-US" sz="1600" dirty="0">
              <a:latin typeface="Calibri"/>
              <a:cs typeface="Calibri"/>
            </a:endParaRPr>
          </a:p>
          <a:p>
            <a:pPr marL="299085" marR="5080" indent="-287020">
              <a:buFont typeface="Arial"/>
              <a:buChar char="•"/>
              <a:tabLst>
                <a:tab pos="299085" algn="l"/>
                <a:tab pos="299720" algn="l"/>
              </a:tabLst>
            </a:pPr>
            <a:r>
              <a:rPr lang="en-US" sz="1600" dirty="0">
                <a:latin typeface="Calibri"/>
                <a:cs typeface="Calibri"/>
                <a:hlinkClick r:id="rId7" action="ppaction://hlinksldjump"/>
              </a:rPr>
              <a:t>HCP Manage Existing and To Be Hired Employees</a:t>
            </a:r>
            <a:endParaRPr lang="en-US" sz="1600" dirty="0">
              <a:latin typeface="Calibri"/>
              <a:cs typeface="Calibri"/>
            </a:endParaRPr>
          </a:p>
          <a:p>
            <a:pPr marL="299085" marR="5080" indent="-287020">
              <a:buFont typeface="Arial"/>
              <a:buChar char="•"/>
              <a:tabLst>
                <a:tab pos="299085" algn="l"/>
                <a:tab pos="299720" algn="l"/>
              </a:tabLst>
            </a:pPr>
            <a:r>
              <a:rPr lang="en-US" sz="1600" dirty="0">
                <a:latin typeface="Calibri"/>
                <a:cs typeface="Calibri"/>
                <a:hlinkClick r:id="rId8" action="ppaction://hlinksldjump"/>
              </a:rPr>
              <a:t>Review HCM Data to Add to Plan</a:t>
            </a:r>
            <a:endParaRPr lang="en-US" sz="1600" dirty="0">
              <a:latin typeface="Calibri"/>
              <a:cs typeface="Calibri"/>
            </a:endParaRPr>
          </a:p>
          <a:p>
            <a:pPr marL="299085" marR="5080" indent="-287020">
              <a:buFont typeface="Arial"/>
              <a:buChar char="•"/>
              <a:tabLst>
                <a:tab pos="299085" algn="l"/>
                <a:tab pos="299720" algn="l"/>
              </a:tabLst>
            </a:pPr>
            <a:endParaRPr lang="en-US" sz="1600" dirty="0">
              <a:latin typeface="Calibri"/>
              <a:cs typeface="Calibri"/>
            </a:endParaRPr>
          </a:p>
          <a:p>
            <a:pPr marR="5080">
              <a:lnSpc>
                <a:spcPct val="100000"/>
              </a:lnSpc>
              <a:spcBef>
                <a:spcPts val="95"/>
              </a:spcBef>
              <a:spcAft>
                <a:spcPts val="1200"/>
              </a:spcAft>
              <a:tabLst>
                <a:tab pos="299085" algn="l"/>
                <a:tab pos="299720" algn="l"/>
              </a:tabLst>
            </a:pPr>
            <a:r>
              <a:rPr lang="en-US" sz="2000" dirty="0">
                <a:solidFill>
                  <a:schemeClr val="tx2"/>
                </a:solidFill>
                <a:latin typeface="Calibri"/>
                <a:cs typeface="Calibri"/>
              </a:rPr>
              <a:t>Resources and Takeaways</a:t>
            </a:r>
          </a:p>
        </p:txBody>
      </p:sp>
      <p:sp>
        <p:nvSpPr>
          <p:cNvPr id="6" name="Rounded Rectangular Callout 5"/>
          <p:cNvSpPr/>
          <p:nvPr/>
        </p:nvSpPr>
        <p:spPr>
          <a:xfrm>
            <a:off x="5181600" y="2819400"/>
            <a:ext cx="533400" cy="228600"/>
          </a:xfrm>
          <a:prstGeom prst="wedgeRoundRectCallout">
            <a:avLst>
              <a:gd name="adj1" fmla="val -81832"/>
              <a:gd name="adj2" fmla="val 38073"/>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New!</a:t>
            </a:r>
          </a:p>
        </p:txBody>
      </p:sp>
    </p:spTree>
    <p:extLst>
      <p:ext uri="{BB962C8B-B14F-4D97-AF65-F5344CB8AC3E}">
        <p14:creationId xmlns:p14="http://schemas.microsoft.com/office/powerpoint/2010/main" val="42770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617DB-9726-3C52-9871-75516246E3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6EDE5B-EAC8-211F-E9D7-C85B768123B8}"/>
              </a:ext>
            </a:extLst>
          </p:cNvPr>
          <p:cNvSpPr>
            <a:spLocks noGrp="1"/>
          </p:cNvSpPr>
          <p:nvPr>
            <p:ph type="title"/>
          </p:nvPr>
        </p:nvSpPr>
        <p:spPr/>
        <p:txBody>
          <a:bodyPr anchor="t">
            <a:noAutofit/>
          </a:bodyPr>
          <a:lstStyle/>
          <a:p>
            <a:r>
              <a:rPr lang="en-US" sz="2800" b="0" dirty="0"/>
              <a:t>Expense Growth Model Report</a:t>
            </a:r>
          </a:p>
        </p:txBody>
      </p:sp>
      <p:sp>
        <p:nvSpPr>
          <p:cNvPr id="6" name="object 3">
            <a:extLst>
              <a:ext uri="{FF2B5EF4-FFF2-40B4-BE49-F238E27FC236}">
                <a16:creationId xmlns:a16="http://schemas.microsoft.com/office/drawing/2014/main" id="{5B21904C-2FFC-3169-B3A1-E0F15E8A0BB2}"/>
              </a:ext>
            </a:extLst>
          </p:cNvPr>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TextBox 6">
            <a:extLst>
              <a:ext uri="{FF2B5EF4-FFF2-40B4-BE49-F238E27FC236}">
                <a16:creationId xmlns:a16="http://schemas.microsoft.com/office/drawing/2014/main" id="{7184F72A-5241-5EF0-8F79-17D5C4AACD67}"/>
              </a:ext>
            </a:extLst>
          </p:cNvPr>
          <p:cNvSpPr txBox="1"/>
          <p:nvPr/>
        </p:nvSpPr>
        <p:spPr>
          <a:xfrm>
            <a:off x="381000" y="1019588"/>
            <a:ext cx="8077200" cy="646331"/>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When you generate the Expense Growth Model report, it prompts you to enter one or more entities. Select Edit Member Names to type your division into the text box.</a:t>
            </a:r>
          </a:p>
        </p:txBody>
      </p:sp>
      <p:pic>
        <p:nvPicPr>
          <p:cNvPr id="8" name="Picture 7">
            <a:extLst>
              <a:ext uri="{FF2B5EF4-FFF2-40B4-BE49-F238E27FC236}">
                <a16:creationId xmlns:a16="http://schemas.microsoft.com/office/drawing/2014/main" id="{5C21E822-A04B-C547-65B6-180E5E1F10BD}"/>
              </a:ext>
            </a:extLst>
          </p:cNvPr>
          <p:cNvPicPr>
            <a:picLocks noChangeAspect="1"/>
          </p:cNvPicPr>
          <p:nvPr/>
        </p:nvPicPr>
        <p:blipFill>
          <a:blip r:embed="rId2"/>
          <a:stretch>
            <a:fillRect/>
          </a:stretch>
        </p:blipFill>
        <p:spPr>
          <a:xfrm>
            <a:off x="2743199" y="4988759"/>
            <a:ext cx="3657600" cy="893576"/>
          </a:xfrm>
          <a:prstGeom prst="rect">
            <a:avLst/>
          </a:prstGeom>
        </p:spPr>
      </p:pic>
      <p:pic>
        <p:nvPicPr>
          <p:cNvPr id="12" name="Picture 11">
            <a:extLst>
              <a:ext uri="{FF2B5EF4-FFF2-40B4-BE49-F238E27FC236}">
                <a16:creationId xmlns:a16="http://schemas.microsoft.com/office/drawing/2014/main" id="{7A582DA7-3328-BCD8-29E1-62ACAE686BF3}"/>
              </a:ext>
            </a:extLst>
          </p:cNvPr>
          <p:cNvPicPr>
            <a:picLocks noChangeAspect="1"/>
          </p:cNvPicPr>
          <p:nvPr/>
        </p:nvPicPr>
        <p:blipFill>
          <a:blip r:embed="rId3"/>
          <a:stretch>
            <a:fillRect/>
          </a:stretch>
        </p:blipFill>
        <p:spPr>
          <a:xfrm>
            <a:off x="1396836" y="1945352"/>
            <a:ext cx="6350326" cy="1625684"/>
          </a:xfrm>
          <a:prstGeom prst="rect">
            <a:avLst/>
          </a:prstGeom>
        </p:spPr>
      </p:pic>
      <p:sp>
        <p:nvSpPr>
          <p:cNvPr id="13" name="TextBox 12">
            <a:extLst>
              <a:ext uri="{FF2B5EF4-FFF2-40B4-BE49-F238E27FC236}">
                <a16:creationId xmlns:a16="http://schemas.microsoft.com/office/drawing/2014/main" id="{6C6700EC-9678-EE1F-D7A3-AB8C35E669DD}"/>
              </a:ext>
            </a:extLst>
          </p:cNvPr>
          <p:cNvSpPr txBox="1"/>
          <p:nvPr/>
        </p:nvSpPr>
        <p:spPr>
          <a:xfrm>
            <a:off x="422635" y="4154269"/>
            <a:ext cx="8077200" cy="646331"/>
          </a:xfrm>
          <a:prstGeom prst="rect">
            <a:avLst/>
          </a:prstGeom>
          <a:noFill/>
        </p:spPr>
        <p:txBody>
          <a:bodyPr wrap="square" rtlCol="0">
            <a:spAutoFit/>
          </a:bodyPr>
          <a:lstStyle/>
          <a:p>
            <a:pPr>
              <a:spcAft>
                <a:spcPts val="600"/>
              </a:spcAft>
            </a:pPr>
            <a:r>
              <a:rPr lang="en-US" dirty="0">
                <a:solidFill>
                  <a:schemeClr val="tx1"/>
                </a:solidFill>
                <a:latin typeface="+mn-lt"/>
                <a:cs typeface="Lucida Grande"/>
              </a:rPr>
              <a:t>If you open the Member Selection box and don’t see your division, select the Next Page button to move to the next 20 rows.</a:t>
            </a:r>
          </a:p>
        </p:txBody>
      </p:sp>
    </p:spTree>
    <p:extLst>
      <p:ext uri="{BB962C8B-B14F-4D97-AF65-F5344CB8AC3E}">
        <p14:creationId xmlns:p14="http://schemas.microsoft.com/office/powerpoint/2010/main" val="2821391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97926-1FC0-2F19-721A-21B9C82BFEF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C32C01-6860-D617-0E3A-193840646795}"/>
              </a:ext>
            </a:extLst>
          </p:cNvPr>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spc="-10" dirty="0"/>
              <a:t>Back up your reports</a:t>
            </a:r>
            <a:endParaRPr sz="2800" b="0" spc="-10" dirty="0"/>
          </a:p>
        </p:txBody>
      </p:sp>
      <p:sp>
        <p:nvSpPr>
          <p:cNvPr id="3" name="object 3">
            <a:extLst>
              <a:ext uri="{FF2B5EF4-FFF2-40B4-BE49-F238E27FC236}">
                <a16:creationId xmlns:a16="http://schemas.microsoft.com/office/drawing/2014/main" id="{7B0F7304-C7D3-337F-61EC-C3C7BF6848BE}"/>
              </a:ext>
            </a:extLst>
          </p:cNvPr>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4" name="object 4">
            <a:extLst>
              <a:ext uri="{FF2B5EF4-FFF2-40B4-BE49-F238E27FC236}">
                <a16:creationId xmlns:a16="http://schemas.microsoft.com/office/drawing/2014/main" id="{BB78B2A7-B720-978A-6792-78B512671DD9}"/>
              </a:ext>
            </a:extLst>
          </p:cNvPr>
          <p:cNvSpPr txBox="1"/>
          <p:nvPr/>
        </p:nvSpPr>
        <p:spPr>
          <a:xfrm>
            <a:off x="457200" y="1066800"/>
            <a:ext cx="8000999" cy="843180"/>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dirty="0">
                <a:solidFill>
                  <a:schemeClr val="tx1"/>
                </a:solidFill>
                <a:latin typeface="Calibri"/>
                <a:cs typeface="Calibri"/>
              </a:rPr>
              <a:t>After the submission deadline of May 2, CalPlanning users will no longer have access to the Budget Reports: R180, R181, and Expense Growth Model. Please export to Excel to create a backup for your records.</a:t>
            </a:r>
          </a:p>
        </p:txBody>
      </p:sp>
      <p:pic>
        <p:nvPicPr>
          <p:cNvPr id="6" name="Picture 5">
            <a:extLst>
              <a:ext uri="{FF2B5EF4-FFF2-40B4-BE49-F238E27FC236}">
                <a16:creationId xmlns:a16="http://schemas.microsoft.com/office/drawing/2014/main" id="{2A5E3845-D1D7-E313-C466-2B5C9EF9F7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017" y="2743200"/>
            <a:ext cx="1813967" cy="2924175"/>
          </a:xfrm>
          <a:prstGeom prst="rect">
            <a:avLst/>
          </a:prstGeom>
        </p:spPr>
      </p:pic>
    </p:spTree>
    <p:extLst>
      <p:ext uri="{BB962C8B-B14F-4D97-AF65-F5344CB8AC3E}">
        <p14:creationId xmlns:p14="http://schemas.microsoft.com/office/powerpoint/2010/main" val="2622235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3657600" y="1775302"/>
            <a:ext cx="5105400" cy="769441"/>
          </a:xfrm>
        </p:spPr>
        <p:txBody>
          <a:bodyPr/>
          <a:lstStyle/>
          <a:p>
            <a:pPr marL="285750" indent="-285750">
              <a:spcAft>
                <a:spcPts val="1200"/>
              </a:spcAft>
              <a:buFont typeface="Arial" panose="020B0604020202020204" pitchFamily="34" charset="0"/>
              <a:buChar char="•"/>
            </a:pPr>
            <a:r>
              <a:rPr lang="en-US" sz="2000" dirty="0" err="1"/>
              <a:t>CalPlan</a:t>
            </a:r>
            <a:r>
              <a:rPr lang="en-US" sz="2000" dirty="0"/>
              <a:t> data seeded in FY26 Operating Budget</a:t>
            </a:r>
          </a:p>
          <a:p>
            <a:pPr marL="285750" indent="-285750">
              <a:spcAft>
                <a:spcPts val="1200"/>
              </a:spcAft>
              <a:buFont typeface="Arial" panose="020B0604020202020204" pitchFamily="34" charset="0"/>
              <a:buChar char="•"/>
            </a:pPr>
            <a:r>
              <a:rPr lang="en-US" sz="2000" dirty="0"/>
              <a:t>Central transfers and commitments</a:t>
            </a:r>
          </a:p>
        </p:txBody>
      </p:sp>
      <p:sp>
        <p:nvSpPr>
          <p:cNvPr id="4" name="Title 3"/>
          <p:cNvSpPr>
            <a:spLocks noGrp="1"/>
          </p:cNvSpPr>
          <p:nvPr>
            <p:ph type="title"/>
          </p:nvPr>
        </p:nvSpPr>
        <p:spPr>
          <a:xfrm>
            <a:off x="254174" y="365760"/>
            <a:ext cx="5486400" cy="566738"/>
          </a:xfrm>
        </p:spPr>
        <p:txBody>
          <a:bodyPr>
            <a:noAutofit/>
          </a:bodyPr>
          <a:lstStyle/>
          <a:p>
            <a:r>
              <a:rPr lang="en-US" sz="2800" b="0" dirty="0"/>
              <a:t>CalPlan</a:t>
            </a:r>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210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Recommended Org Level Settings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4" name="object 4"/>
          <p:cNvSpPr txBox="1"/>
          <p:nvPr/>
        </p:nvSpPr>
        <p:spPr>
          <a:xfrm>
            <a:off x="457200" y="1066800"/>
            <a:ext cx="8000999" cy="548227"/>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dirty="0">
                <a:solidFill>
                  <a:schemeClr val="tx2"/>
                </a:solidFill>
                <a:latin typeface="Calibri"/>
                <a:cs typeface="Calibri"/>
              </a:rPr>
              <a:t>To ensure optimal performance for all users, please use L4, L5, L6, or L7 (Dept ID)</a:t>
            </a:r>
          </a:p>
          <a:p>
            <a:pPr marL="12065" marR="5080">
              <a:lnSpc>
                <a:spcPct val="100000"/>
              </a:lnSpc>
              <a:spcBef>
                <a:spcPts val="95"/>
              </a:spcBef>
              <a:tabLst>
                <a:tab pos="299085" algn="l"/>
                <a:tab pos="299720" algn="l"/>
              </a:tabLst>
            </a:pPr>
            <a:endParaRPr lang="en-US" sz="1600" dirty="0">
              <a:solidFill>
                <a:schemeClr val="tx2"/>
              </a:solidFill>
              <a:latin typeface="Calibri"/>
              <a:cs typeface="Calibri"/>
            </a:endParaRPr>
          </a:p>
        </p:txBody>
      </p:sp>
      <p:pic>
        <p:nvPicPr>
          <p:cNvPr id="5" name="Picture 4"/>
          <p:cNvPicPr>
            <a:picLocks noChangeAspect="1"/>
          </p:cNvPicPr>
          <p:nvPr/>
        </p:nvPicPr>
        <p:blipFill>
          <a:blip r:embed="rId2"/>
          <a:stretch>
            <a:fillRect/>
          </a:stretch>
        </p:blipFill>
        <p:spPr>
          <a:xfrm>
            <a:off x="3038396" y="1523918"/>
            <a:ext cx="3067208" cy="1600282"/>
          </a:xfrm>
          <a:prstGeom prst="rect">
            <a:avLst/>
          </a:prstGeom>
        </p:spPr>
      </p:pic>
    </p:spTree>
    <p:extLst>
      <p:ext uri="{BB962C8B-B14F-4D97-AF65-F5344CB8AC3E}">
        <p14:creationId xmlns:p14="http://schemas.microsoft.com/office/powerpoint/2010/main" val="4071100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DeptID Inactivation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7" name="object 4"/>
          <p:cNvSpPr txBox="1"/>
          <p:nvPr/>
        </p:nvSpPr>
        <p:spPr>
          <a:xfrm>
            <a:off x="3429000" y="990598"/>
            <a:ext cx="5165088" cy="2471831"/>
          </a:xfrm>
          <a:prstGeom prst="rect">
            <a:avLst/>
          </a:prstGeom>
        </p:spPr>
        <p:txBody>
          <a:bodyPr vert="horz" wrap="square" lIns="0" tIns="12065" rIns="0" bIns="0" rtlCol="0">
            <a:spAutoFit/>
          </a:bodyPr>
          <a:lstStyle/>
          <a:p>
            <a:pPr marL="299085" marR="5080" indent="-287020">
              <a:lnSpc>
                <a:spcPct val="100000"/>
              </a:lnSpc>
              <a:spcAft>
                <a:spcPts val="600"/>
              </a:spcAft>
              <a:buFont typeface="Arial"/>
              <a:buChar char="•"/>
              <a:tabLst>
                <a:tab pos="299085" algn="l"/>
                <a:tab pos="299720" algn="l"/>
              </a:tabLst>
            </a:pPr>
            <a:r>
              <a:rPr lang="en-US" sz="1600" dirty="0">
                <a:latin typeface="Calibri"/>
                <a:cs typeface="Calibri"/>
              </a:rPr>
              <a:t>DeptIDs are set to read-only in CalPlan</a:t>
            </a:r>
          </a:p>
          <a:p>
            <a:pPr marL="299085" marR="5080" indent="-287020">
              <a:lnSpc>
                <a:spcPct val="100000"/>
              </a:lnSpc>
              <a:spcAft>
                <a:spcPts val="600"/>
              </a:spcAft>
              <a:buFont typeface="Arial"/>
              <a:buChar char="•"/>
              <a:tabLst>
                <a:tab pos="299085" algn="l"/>
                <a:tab pos="299720" algn="l"/>
              </a:tabLst>
            </a:pPr>
            <a:r>
              <a:rPr lang="en-US" sz="1600" dirty="0">
                <a:latin typeface="Calibri"/>
                <a:cs typeface="Calibri"/>
              </a:rPr>
              <a:t>DeptIDs are removed from CalPlan when there is no more activity</a:t>
            </a:r>
          </a:p>
          <a:p>
            <a:pPr marL="299085" marR="5080" indent="-287020">
              <a:lnSpc>
                <a:spcPct val="100000"/>
              </a:lnSpc>
              <a:spcAft>
                <a:spcPts val="600"/>
              </a:spcAft>
              <a:buFont typeface="Arial"/>
              <a:buChar char="•"/>
              <a:tabLst>
                <a:tab pos="299085" algn="l"/>
                <a:tab pos="299720" algn="l"/>
              </a:tabLst>
            </a:pPr>
            <a:r>
              <a:rPr lang="en-US" sz="1600" dirty="0">
                <a:latin typeface="Calibri"/>
                <a:cs typeface="Calibri"/>
              </a:rPr>
              <a:t>Actuals remain in the original entity but the Forecast and Operating Budget amounts have been moved to the mapped entity.</a:t>
            </a:r>
          </a:p>
          <a:p>
            <a:pPr marL="299085" marR="5080" indent="-287020">
              <a:lnSpc>
                <a:spcPct val="100000"/>
              </a:lnSpc>
              <a:spcBef>
                <a:spcPts val="95"/>
              </a:spcBef>
              <a:buFont typeface="Arial"/>
              <a:buChar char="•"/>
              <a:tabLst>
                <a:tab pos="299085" algn="l"/>
                <a:tab pos="299720" algn="l"/>
              </a:tabLst>
            </a:pPr>
            <a:r>
              <a:rPr lang="en-US" sz="1600" dirty="0">
                <a:latin typeface="Calibri"/>
                <a:cs typeface="Calibri"/>
              </a:rPr>
              <a:t>For the list of already inactive DeptIDs as well as DeptIDs planned for inactivation, go to the </a:t>
            </a:r>
            <a:r>
              <a:rPr lang="en-US" sz="1600" dirty="0">
                <a:latin typeface="Calibri"/>
                <a:cs typeface="Calibri"/>
                <a:hlinkClick r:id="rId2"/>
              </a:rPr>
              <a:t>Planning DeptID Inactivation</a:t>
            </a:r>
            <a:r>
              <a:rPr lang="en-US" sz="1600" dirty="0">
                <a:latin typeface="Calibri"/>
                <a:cs typeface="Calibri"/>
              </a:rPr>
              <a:t> webpage</a:t>
            </a: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2"/>
                </a:solidFill>
              </a:rPr>
              <a:t>https://cfo.berkeley.edu/divisional-finance-leaders/dfl-concierge/organizational-tree/request-org-tree-changes/deptid-planned</a:t>
            </a:r>
          </a:p>
        </p:txBody>
      </p:sp>
    </p:spTree>
    <p:extLst>
      <p:ext uri="{BB962C8B-B14F-4D97-AF65-F5344CB8AC3E}">
        <p14:creationId xmlns:p14="http://schemas.microsoft.com/office/powerpoint/2010/main" val="14660966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a:t>CalPlan Data Seeded in FY26 Operating Budget</a:t>
            </a:r>
          </a:p>
        </p:txBody>
      </p:sp>
      <p:sp>
        <p:nvSpPr>
          <p:cNvPr id="6" name="Text Placeholder 5"/>
          <p:cNvSpPr>
            <a:spLocks noGrp="1"/>
          </p:cNvSpPr>
          <p:nvPr>
            <p:ph type="body" sz="half" idx="2"/>
          </p:nvPr>
        </p:nvSpPr>
        <p:spPr/>
        <p:txBody>
          <a:bodyPr/>
          <a:lstStyle/>
          <a:p>
            <a:endParaRPr lang="en-US"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3725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382" y="1143000"/>
            <a:ext cx="7523351" cy="1969770"/>
          </a:xfrm>
        </p:spPr>
        <p:txBody>
          <a:bodyPr/>
          <a:lstStyle/>
          <a:p>
            <a:pPr marL="285750" indent="-285750">
              <a:spcAft>
                <a:spcPts val="1200"/>
              </a:spcAft>
              <a:buFont typeface="Arial" panose="020B0604020202020204" pitchFamily="34" charset="0"/>
              <a:buChar char="•"/>
            </a:pPr>
            <a:r>
              <a:rPr lang="en-US" dirty="0"/>
              <a:t>In October 2024, FY25 Operating Budget Final was copied to FY26 Operating Budget Working. See the release notes for details.</a:t>
            </a:r>
          </a:p>
          <a:p>
            <a:pPr marL="285750" indent="-285750">
              <a:spcAft>
                <a:spcPts val="1200"/>
              </a:spcAft>
              <a:buFont typeface="Arial" panose="020B0604020202020204" pitchFamily="34" charset="0"/>
              <a:buChar char="•"/>
            </a:pPr>
            <a:r>
              <a:rPr lang="en-US" dirty="0"/>
              <a:t>FY26 Operating Budget Working includes all of the updates that planners made through Feb 10, 2025.</a:t>
            </a:r>
          </a:p>
          <a:p>
            <a:pPr marL="285750" indent="-285750">
              <a:spcAft>
                <a:spcPts val="1200"/>
              </a:spcAft>
              <a:buFont typeface="Arial" panose="020B0604020202020204" pitchFamily="34" charset="0"/>
              <a:buChar char="•"/>
            </a:pPr>
            <a:r>
              <a:rPr lang="en-US" dirty="0"/>
              <a:t>Central Transfers &amp; Commitments have been distributed to the units for the FY26 Operating Budget Working.</a:t>
            </a:r>
          </a:p>
        </p:txBody>
      </p:sp>
      <p:sp>
        <p:nvSpPr>
          <p:cNvPr id="4" name="object 2"/>
          <p:cNvSpPr txBox="1">
            <a:spLocks/>
          </p:cNvSpPr>
          <p:nvPr/>
        </p:nvSpPr>
        <p:spPr>
          <a:xfrm>
            <a:off x="401449" y="365760"/>
            <a:ext cx="8209151" cy="443711"/>
          </a:xfrm>
          <a:prstGeom prst="rect">
            <a:avLst/>
          </a:prstGeom>
        </p:spPr>
        <p:txBody>
          <a:bodyPr vert="horz" wrap="square" lIns="0" tIns="12700" rIns="0" bIns="0" rtlCol="0">
            <a:spAutoFit/>
          </a:bodyPr>
          <a:lstStyle>
            <a:lvl1pPr>
              <a:defRPr sz="2100" b="1" i="0">
                <a:solidFill>
                  <a:srgbClr val="001F5F"/>
                </a:solidFill>
                <a:latin typeface="Calibri"/>
                <a:ea typeface="+mj-ea"/>
                <a:cs typeface="Calibri"/>
              </a:defRPr>
            </a:lvl1pPr>
          </a:lstStyle>
          <a:p>
            <a:pPr marL="12700">
              <a:spcBef>
                <a:spcPts val="100"/>
              </a:spcBef>
            </a:pPr>
            <a:r>
              <a:rPr lang="en-US" sz="2800" b="0" dirty="0"/>
              <a:t>Data Seeded in the FY26 Operating Budget</a:t>
            </a:r>
            <a:endParaRPr lang="en-US" sz="2800" b="0" spc="-10" dirty="0"/>
          </a:p>
        </p:txBody>
      </p:sp>
      <p:sp>
        <p:nvSpPr>
          <p:cNvPr id="5"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6" name="Rectangle 5"/>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2"/>
                </a:solidFill>
              </a:rPr>
              <a:t>https://calplanning.berkeley.edu/release-notes/march-2025-release-notes</a:t>
            </a:r>
          </a:p>
        </p:txBody>
      </p:sp>
    </p:spTree>
    <p:extLst>
      <p:ext uri="{BB962C8B-B14F-4D97-AF65-F5344CB8AC3E}">
        <p14:creationId xmlns:p14="http://schemas.microsoft.com/office/powerpoint/2010/main" val="3105783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3615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Central Transfers and Commitments – General Allocation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4" name="object 4"/>
          <p:cNvSpPr txBox="1"/>
          <p:nvPr/>
        </p:nvSpPr>
        <p:spPr>
          <a:xfrm>
            <a:off x="470029" y="1143000"/>
            <a:ext cx="2501771" cy="776495"/>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71110 General Allocation</a:t>
            </a:r>
          </a:p>
          <a:p>
            <a:pPr marL="12065" marR="5080">
              <a:lnSpc>
                <a:spcPct val="100000"/>
              </a:lnSpc>
              <a:spcBef>
                <a:spcPts val="95"/>
              </a:spcBef>
              <a:tabLst>
                <a:tab pos="299085" algn="l"/>
                <a:tab pos="299720" algn="l"/>
              </a:tabLst>
            </a:pPr>
            <a:r>
              <a:rPr lang="en-US" sz="1600" dirty="0">
                <a:latin typeface="Calibri"/>
                <a:cs typeface="Calibri"/>
              </a:rPr>
              <a:t>71290 OP Allocations</a:t>
            </a:r>
          </a:p>
          <a:p>
            <a:pPr marL="12065" marR="5080">
              <a:lnSpc>
                <a:spcPct val="100000"/>
              </a:lnSpc>
              <a:spcBef>
                <a:spcPts val="95"/>
              </a:spcBef>
              <a:tabLst>
                <a:tab pos="299085" algn="l"/>
                <a:tab pos="299720" algn="l"/>
              </a:tabLst>
            </a:pPr>
            <a:r>
              <a:rPr lang="en-US" sz="1600" dirty="0">
                <a:latin typeface="Calibri"/>
                <a:cs typeface="Calibri"/>
              </a:rPr>
              <a:t>75101 Dept – Initial Transfers</a:t>
            </a:r>
          </a:p>
        </p:txBody>
      </p:sp>
      <p:sp>
        <p:nvSpPr>
          <p:cNvPr id="7" name="object 4"/>
          <p:cNvSpPr txBox="1"/>
          <p:nvPr/>
        </p:nvSpPr>
        <p:spPr>
          <a:xfrm>
            <a:off x="3429000" y="1143000"/>
            <a:ext cx="5165088" cy="517449"/>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FY26 seeded with permanent budget data</a:t>
            </a:r>
          </a:p>
          <a:p>
            <a:pPr marL="12065" marR="5080">
              <a:lnSpc>
                <a:spcPct val="100000"/>
              </a:lnSpc>
              <a:spcBef>
                <a:spcPts val="95"/>
              </a:spcBef>
              <a:tabLst>
                <a:tab pos="299085" algn="l"/>
                <a:tab pos="299720" algn="l"/>
              </a:tabLst>
            </a:pPr>
            <a:r>
              <a:rPr lang="en-US" sz="1600" b="0" i="0" u="none" strike="noStrike" dirty="0">
                <a:solidFill>
                  <a:srgbClr val="333333"/>
                </a:solidFill>
                <a:effectLst/>
                <a:latin typeface="Calibri" panose="020F0502020204030204" pitchFamily="34" charset="0"/>
              </a:rPr>
              <a:t>to the C1_GENALC general allocation Chart1 member</a:t>
            </a:r>
            <a:endParaRPr lang="en-US" sz="1600" dirty="0">
              <a:latin typeface="Calibri"/>
              <a:cs typeface="Calibri"/>
            </a:endParaRP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5109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2091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Central Transfers and Commitments - Campus Support</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9" name="object 4"/>
          <p:cNvSpPr txBox="1"/>
          <p:nvPr/>
        </p:nvSpPr>
        <p:spPr>
          <a:xfrm>
            <a:off x="486541" y="1066800"/>
            <a:ext cx="2409059" cy="1035540"/>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Campus Support</a:t>
            </a:r>
          </a:p>
          <a:p>
            <a:pPr marL="12065" marR="5080">
              <a:lnSpc>
                <a:spcPct val="100000"/>
              </a:lnSpc>
              <a:spcBef>
                <a:spcPts val="95"/>
              </a:spcBef>
              <a:tabLst>
                <a:tab pos="299085" algn="l"/>
                <a:tab pos="299720" algn="l"/>
              </a:tabLst>
            </a:pPr>
            <a:r>
              <a:rPr lang="en-US" sz="1600" dirty="0">
                <a:latin typeface="Calibri"/>
                <a:cs typeface="Calibri"/>
              </a:rPr>
              <a:t>712xx</a:t>
            </a:r>
          </a:p>
          <a:p>
            <a:pPr marL="12065" marR="5080">
              <a:lnSpc>
                <a:spcPct val="100000"/>
              </a:lnSpc>
              <a:spcBef>
                <a:spcPts val="95"/>
              </a:spcBef>
              <a:tabLst>
                <a:tab pos="299085" algn="l"/>
                <a:tab pos="299720" algn="l"/>
              </a:tabLst>
            </a:pPr>
            <a:r>
              <a:rPr lang="en-US" sz="1600" dirty="0">
                <a:latin typeface="Calibri"/>
                <a:cs typeface="Calibri"/>
              </a:rPr>
              <a:t>713xx</a:t>
            </a:r>
          </a:p>
          <a:p>
            <a:pPr marL="12065" marR="5080">
              <a:lnSpc>
                <a:spcPct val="100000"/>
              </a:lnSpc>
              <a:spcBef>
                <a:spcPts val="95"/>
              </a:spcBef>
              <a:tabLst>
                <a:tab pos="299085" algn="l"/>
                <a:tab pos="299720" algn="l"/>
              </a:tabLst>
            </a:pPr>
            <a:r>
              <a:rPr lang="en-US" sz="1600" dirty="0">
                <a:latin typeface="Calibri"/>
                <a:cs typeface="Calibri"/>
              </a:rPr>
              <a:t>714xx</a:t>
            </a:r>
          </a:p>
        </p:txBody>
      </p:sp>
      <p:sp>
        <p:nvSpPr>
          <p:cNvPr id="10" name="object 4"/>
          <p:cNvSpPr txBox="1"/>
          <p:nvPr/>
        </p:nvSpPr>
        <p:spPr>
          <a:xfrm>
            <a:off x="3445512" y="1066800"/>
            <a:ext cx="5165088" cy="504625"/>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Updated with most recent commitments data for open periods in FY25 and FY26</a:t>
            </a:r>
          </a:p>
        </p:txBody>
      </p:sp>
      <p:graphicFrame>
        <p:nvGraphicFramePr>
          <p:cNvPr id="8" name="Table 7"/>
          <p:cNvGraphicFramePr>
            <a:graphicFrameLocks noGrp="1"/>
          </p:cNvGraphicFramePr>
          <p:nvPr>
            <p:extLst>
              <p:ext uri="{D42A27DB-BD31-4B8C-83A1-F6EECF244321}">
                <p14:modId xmlns:p14="http://schemas.microsoft.com/office/powerpoint/2010/main" val="3604959615"/>
              </p:ext>
            </p:extLst>
          </p:nvPr>
        </p:nvGraphicFramePr>
        <p:xfrm>
          <a:off x="685800" y="5029200"/>
          <a:ext cx="6096000" cy="132080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317166641"/>
                    </a:ext>
                  </a:extLst>
                </a:gridCol>
                <a:gridCol w="4495800">
                  <a:extLst>
                    <a:ext uri="{9D8B030D-6E8A-4147-A177-3AD203B41FA5}">
                      <a16:colId xmlns:a16="http://schemas.microsoft.com/office/drawing/2014/main" val="4037719918"/>
                    </a:ext>
                  </a:extLst>
                </a:gridCol>
              </a:tblGrid>
              <a:tr h="370840">
                <a:tc>
                  <a:txBody>
                    <a:bodyPr/>
                    <a:lstStyle/>
                    <a:p>
                      <a:r>
                        <a:rPr lang="en-US" sz="1600" dirty="0">
                          <a:latin typeface="Calibri" panose="020F0502020204030204" pitchFamily="34" charset="0"/>
                          <a:cs typeface="Calibri" panose="020F0502020204030204" pitchFamily="34" charset="0"/>
                        </a:rPr>
                        <a:t>Chart1</a:t>
                      </a:r>
                    </a:p>
                  </a:txBody>
                  <a:tcPr/>
                </a:tc>
                <a:tc>
                  <a:txBody>
                    <a:bodyPr/>
                    <a:lstStyle/>
                    <a:p>
                      <a:r>
                        <a:rPr lang="en-US" sz="1600" dirty="0">
                          <a:latin typeface="Calibri" panose="020F0502020204030204" pitchFamily="34" charset="0"/>
                          <a:cs typeface="Calibri" panose="020F0502020204030204" pitchFamily="34" charset="0"/>
                        </a:rPr>
                        <a:t>Used for</a:t>
                      </a:r>
                    </a:p>
                  </a:txBody>
                  <a:tcPr/>
                </a:tc>
                <a:extLst>
                  <a:ext uri="{0D108BD9-81ED-4DB2-BD59-A6C34878D82A}">
                    <a16:rowId xmlns:a16="http://schemas.microsoft.com/office/drawing/2014/main" val="3804175155"/>
                  </a:ext>
                </a:extLst>
              </a:tr>
              <a:tr h="370840">
                <a:tc>
                  <a:txBody>
                    <a:bodyPr/>
                    <a:lstStyle/>
                    <a:p>
                      <a:r>
                        <a:rPr lang="en-US" sz="1600" dirty="0">
                          <a:latin typeface="Calibri" panose="020F0502020204030204" pitchFamily="34" charset="0"/>
                          <a:cs typeface="Calibri" panose="020F0502020204030204" pitchFamily="34" charset="0"/>
                        </a:rPr>
                        <a:t>C1_GENALC</a:t>
                      </a:r>
                    </a:p>
                  </a:txBody>
                  <a:tcPr/>
                </a:tc>
                <a:tc>
                  <a:txBody>
                    <a:bodyPr/>
                    <a:lstStyle/>
                    <a:p>
                      <a:r>
                        <a:rPr lang="en-US" sz="1600" dirty="0">
                          <a:latin typeface="Calibri" panose="020F0502020204030204" pitchFamily="34" charset="0"/>
                          <a:cs typeface="Calibri" panose="020F0502020204030204" pitchFamily="34" charset="0"/>
                        </a:rPr>
                        <a:t>General</a:t>
                      </a:r>
                      <a:r>
                        <a:rPr lang="en-US" sz="1600" baseline="0" dirty="0">
                          <a:latin typeface="Calibri" panose="020F0502020204030204" pitchFamily="34" charset="0"/>
                          <a:cs typeface="Calibri" panose="020F0502020204030204" pitchFamily="34" charset="0"/>
                        </a:rPr>
                        <a:t> allocations</a:t>
                      </a:r>
                      <a:endParaRPr lang="en-US"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7492895"/>
                  </a:ext>
                </a:extLst>
              </a:tr>
              <a:tr h="370840">
                <a:tc>
                  <a:txBody>
                    <a:bodyPr/>
                    <a:lstStyle/>
                    <a:p>
                      <a:r>
                        <a:rPr lang="en-US" sz="1600" dirty="0">
                          <a:latin typeface="Calibri" panose="020F0502020204030204" pitchFamily="34" charset="0"/>
                          <a:cs typeface="Calibri" panose="020F0502020204030204" pitchFamily="34" charset="0"/>
                        </a:rPr>
                        <a:t>C1_FORMA1</a:t>
                      </a:r>
                    </a:p>
                    <a:p>
                      <a:r>
                        <a:rPr lang="en-US" sz="1600" dirty="0">
                          <a:latin typeface="Calibri" panose="020F0502020204030204" pitchFamily="34" charset="0"/>
                          <a:cs typeface="Calibri" panose="020F0502020204030204" pitchFamily="34" charset="0"/>
                        </a:rPr>
                        <a:t>C1_FORMA2</a:t>
                      </a:r>
                    </a:p>
                  </a:txBody>
                  <a:tcPr/>
                </a:tc>
                <a:tc>
                  <a:txBody>
                    <a:bodyPr/>
                    <a:lstStyle/>
                    <a:p>
                      <a:r>
                        <a:rPr lang="en-US" sz="1600" dirty="0">
                          <a:latin typeface="Calibri" panose="020F0502020204030204" pitchFamily="34" charset="0"/>
                          <a:cs typeface="Calibri" panose="020F0502020204030204" pitchFamily="34" charset="0"/>
                        </a:rPr>
                        <a:t>Form A data submitted by DFLs</a:t>
                      </a:r>
                    </a:p>
                  </a:txBody>
                  <a:tcPr/>
                </a:tc>
                <a:extLst>
                  <a:ext uri="{0D108BD9-81ED-4DB2-BD59-A6C34878D82A}">
                    <a16:rowId xmlns:a16="http://schemas.microsoft.com/office/drawing/2014/main" val="2720273270"/>
                  </a:ext>
                </a:extLst>
              </a:tr>
            </a:tbl>
          </a:graphicData>
        </a:graphic>
      </p:graphicFrame>
      <p:cxnSp>
        <p:nvCxnSpPr>
          <p:cNvPr id="11" name="Straight Connector 10"/>
          <p:cNvCxnSpPr/>
          <p:nvPr/>
        </p:nvCxnSpPr>
        <p:spPr>
          <a:xfrm>
            <a:off x="3200400" y="1098060"/>
            <a:ext cx="0" cy="118794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2258" y="2438400"/>
            <a:ext cx="8382000" cy="2554545"/>
          </a:xfrm>
          <a:prstGeom prst="rect">
            <a:avLst/>
          </a:prstGeom>
        </p:spPr>
        <p:txBody>
          <a:bodyPr wrap="square">
            <a:spAutoFit/>
          </a:bodyPr>
          <a:lstStyle/>
          <a:p>
            <a:pPr rtl="0" fontAlgn="base">
              <a:spcBef>
                <a:spcPts val="0"/>
              </a:spcBef>
              <a:spcAft>
                <a:spcPts val="0"/>
              </a:spcAft>
            </a:pPr>
            <a:r>
              <a:rPr lang="en-US" sz="1600" b="1" dirty="0">
                <a:latin typeface="Calibri"/>
                <a:cs typeface="Calibri"/>
              </a:rPr>
              <a:t>Notes</a:t>
            </a:r>
          </a:p>
          <a:p>
            <a:pPr marL="285750" indent="-285750" rtl="0" fontAlgn="base">
              <a:spcBef>
                <a:spcPts val="0"/>
              </a:spcBef>
              <a:spcAft>
                <a:spcPts val="0"/>
              </a:spcAft>
              <a:buFont typeface="Arial" panose="020B0604020202020204" pitchFamily="34" charset="0"/>
              <a:buChar char="•"/>
            </a:pPr>
            <a:r>
              <a:rPr lang="en-US" sz="1600" dirty="0">
                <a:solidFill>
                  <a:schemeClr val="accent2"/>
                </a:solidFill>
                <a:latin typeface="Calibri"/>
                <a:cs typeface="Calibri"/>
              </a:rPr>
              <a:t>Inclusion in the commitment database does not guarantee future funding. All amounts are subject to change.</a:t>
            </a:r>
          </a:p>
          <a:p>
            <a:pPr rtl="0" fontAlgn="base">
              <a:spcBef>
                <a:spcPts val="0"/>
              </a:spcBef>
              <a:spcAft>
                <a:spcPts val="0"/>
              </a:spcAft>
            </a:pPr>
            <a:endParaRPr lang="en-US" sz="1600" dirty="0">
              <a:latin typeface="Calibri"/>
              <a:cs typeface="Calibri"/>
            </a:endParaRPr>
          </a:p>
          <a:p>
            <a:pPr marL="285750" indent="-285750" rtl="0" fontAlgn="base">
              <a:spcBef>
                <a:spcPts val="0"/>
              </a:spcBef>
              <a:spcAft>
                <a:spcPts val="0"/>
              </a:spcAft>
              <a:buFont typeface="Arial" panose="020B0604020202020204" pitchFamily="34" charset="0"/>
              <a:buChar char="•"/>
            </a:pPr>
            <a:r>
              <a:rPr lang="en-US" sz="1600" dirty="0">
                <a:latin typeface="Calibri"/>
                <a:cs typeface="Calibri"/>
              </a:rPr>
              <a:t>Form A Accounts in the 71xxx series have been cleared and will be updated again later this month with Form A data provided by the DFLs for both planning years </a:t>
            </a:r>
            <a:r>
              <a:rPr lang="en-US" sz="1600" b="0" i="0" u="none" strike="noStrike" dirty="0">
                <a:solidFill>
                  <a:srgbClr val="333333"/>
                </a:solidFill>
                <a:effectLst/>
                <a:latin typeface="Calibri" panose="020F0502020204030204" pitchFamily="34" charset="0"/>
              </a:rPr>
              <a:t>to the C1_FORMA1 and C1_FORMA2 Form A Chart1 members.</a:t>
            </a:r>
            <a:endParaRPr lang="en-US" sz="1600" dirty="0">
              <a:latin typeface="Calibri"/>
              <a:cs typeface="Calibri"/>
            </a:endParaRPr>
          </a:p>
          <a:p>
            <a:pPr rtl="0" fontAlgn="base">
              <a:spcBef>
                <a:spcPts val="0"/>
              </a:spcBef>
              <a:spcAft>
                <a:spcPts val="0"/>
              </a:spcAft>
            </a:pPr>
            <a:endParaRPr lang="en-US" sz="1600" dirty="0">
              <a:latin typeface="Calibri"/>
              <a:cs typeface="Calibri"/>
            </a:endParaRPr>
          </a:p>
          <a:p>
            <a:pPr marL="285750" indent="-285750" rtl="0" fontAlgn="base">
              <a:spcBef>
                <a:spcPts val="0"/>
              </a:spcBef>
              <a:spcAft>
                <a:spcPts val="0"/>
              </a:spcAft>
              <a:buFont typeface="Arial" panose="020B0604020202020204" pitchFamily="34" charset="0"/>
              <a:buChar char="•"/>
            </a:pPr>
            <a:r>
              <a:rPr lang="en-US" sz="1600" dirty="0">
                <a:latin typeface="Calibri"/>
                <a:cs typeface="Calibri"/>
              </a:rPr>
              <a:t>Central transfers were loaded to new CalPlan-only Chart1 members. These are the Chart1 members used only in CalPlanning; they will not be used for the Actuals journals.</a:t>
            </a:r>
          </a:p>
        </p:txBody>
      </p:sp>
    </p:spTree>
    <p:extLst>
      <p:ext uri="{BB962C8B-B14F-4D97-AF65-F5344CB8AC3E}">
        <p14:creationId xmlns:p14="http://schemas.microsoft.com/office/powerpoint/2010/main" val="3266396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874598"/>
          </a:xfrm>
          <a:prstGeom prst="rect">
            <a:avLst/>
          </a:prstGeom>
        </p:spPr>
        <p:txBody>
          <a:bodyPr vert="horz" wrap="square" lIns="0" tIns="12700" rIns="0" bIns="0" rtlCol="0">
            <a:spAutoFit/>
          </a:bodyPr>
          <a:lstStyle/>
          <a:p>
            <a:pPr marL="12700">
              <a:lnSpc>
                <a:spcPct val="100000"/>
              </a:lnSpc>
              <a:spcBef>
                <a:spcPts val="100"/>
              </a:spcBef>
            </a:pPr>
            <a:r>
              <a:rPr lang="en-US" sz="2800" b="0" dirty="0"/>
              <a:t>Central Transfers and Commitments - Regents Endowment / FFE</a:t>
            </a:r>
            <a:endParaRPr sz="2800" b="0" spc="-10" dirty="0"/>
          </a:p>
        </p:txBody>
      </p:sp>
      <p:sp>
        <p:nvSpPr>
          <p:cNvPr id="3" name="object 3"/>
          <p:cNvSpPr/>
          <p:nvPr/>
        </p:nvSpPr>
        <p:spPr>
          <a:xfrm>
            <a:off x="392429" y="12928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
        <p:nvSpPr>
          <p:cNvPr id="9" name="object 4"/>
          <p:cNvSpPr txBox="1"/>
          <p:nvPr/>
        </p:nvSpPr>
        <p:spPr>
          <a:xfrm>
            <a:off x="486541" y="1515220"/>
            <a:ext cx="2409059" cy="504625"/>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72210 Regents Endowment / FFE </a:t>
            </a:r>
          </a:p>
        </p:txBody>
      </p:sp>
      <p:sp>
        <p:nvSpPr>
          <p:cNvPr id="10" name="object 4"/>
          <p:cNvSpPr txBox="1"/>
          <p:nvPr/>
        </p:nvSpPr>
        <p:spPr>
          <a:xfrm>
            <a:off x="3352800" y="1515220"/>
            <a:ext cx="5469887" cy="517449"/>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a:latin typeface="Calibri"/>
                <a:cs typeface="Calibri"/>
              </a:rPr>
              <a:t>FY26 Operating Budget is FY25 actual payout increased by 3%</a:t>
            </a:r>
          </a:p>
          <a:p>
            <a:pPr marL="299085" marR="5080" indent="-287020">
              <a:lnSpc>
                <a:spcPct val="100000"/>
              </a:lnSpc>
              <a:spcBef>
                <a:spcPts val="95"/>
              </a:spcBef>
              <a:buFont typeface="Arial"/>
              <a:buChar char="•"/>
              <a:tabLst>
                <a:tab pos="299085" algn="l"/>
                <a:tab pos="299720" algn="l"/>
              </a:tabLst>
            </a:pPr>
            <a:endParaRPr lang="en-US" sz="1600" dirty="0">
              <a:latin typeface="Calibri"/>
              <a:cs typeface="Calibri"/>
            </a:endParaRPr>
          </a:p>
        </p:txBody>
      </p:sp>
      <p:cxnSp>
        <p:nvCxnSpPr>
          <p:cNvPr id="7" name="Straight Connector 6"/>
          <p:cNvCxnSpPr/>
          <p:nvPr/>
        </p:nvCxnSpPr>
        <p:spPr>
          <a:xfrm>
            <a:off x="3048000" y="1600200"/>
            <a:ext cx="0" cy="48006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 name="object 4">
            <a:extLst>
              <a:ext uri="{FF2B5EF4-FFF2-40B4-BE49-F238E27FC236}">
                <a16:creationId xmlns:a16="http://schemas.microsoft.com/office/drawing/2014/main" id="{5D0EA07C-6590-70E6-0FDF-4BF333F54C21}"/>
              </a:ext>
            </a:extLst>
          </p:cNvPr>
          <p:cNvSpPr txBox="1"/>
          <p:nvPr/>
        </p:nvSpPr>
        <p:spPr>
          <a:xfrm>
            <a:off x="416375" y="2438400"/>
            <a:ext cx="2409059" cy="504625"/>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44013 – UCBF Endow Income - Restricted </a:t>
            </a:r>
          </a:p>
        </p:txBody>
      </p:sp>
      <p:sp>
        <p:nvSpPr>
          <p:cNvPr id="5" name="TextBox 4">
            <a:extLst>
              <a:ext uri="{FF2B5EF4-FFF2-40B4-BE49-F238E27FC236}">
                <a16:creationId xmlns:a16="http://schemas.microsoft.com/office/drawing/2014/main" id="{898516F0-4A3E-C7C3-FDA3-06B64C66D447}"/>
              </a:ext>
            </a:extLst>
          </p:cNvPr>
          <p:cNvSpPr txBox="1"/>
          <p:nvPr/>
        </p:nvSpPr>
        <p:spPr>
          <a:xfrm>
            <a:off x="3352800" y="2438400"/>
            <a:ext cx="5374823" cy="3975447"/>
          </a:xfrm>
          <a:prstGeom prst="rect">
            <a:avLst/>
          </a:prstGeom>
          <a:noFill/>
        </p:spPr>
        <p:txBody>
          <a:bodyPr wrap="square" rtlCol="0">
            <a:spAutoFit/>
          </a:bodyPr>
          <a:lstStyle/>
          <a:p>
            <a:pPr marL="285750" indent="-285750" rtl="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Account 44013 - UCBF Endow Income - Restricted has been added to </a:t>
            </a:r>
            <a:r>
              <a:rPr lang="en-US" sz="1800" b="0" i="0" u="none" strike="noStrike" dirty="0" err="1">
                <a:solidFill>
                  <a:srgbClr val="000000"/>
                </a:solidFill>
                <a:effectLst/>
                <a:latin typeface="Calibri" panose="020F0502020204030204" pitchFamily="34" charset="0"/>
              </a:rPr>
              <a:t>CalPlan</a:t>
            </a:r>
            <a:r>
              <a:rPr lang="en-US" sz="1800" b="0" i="0" u="none" strike="noStrike" dirty="0">
                <a:solidFill>
                  <a:srgbClr val="000000"/>
                </a:solidFill>
                <a:effectLst/>
                <a:latin typeface="Calibri" panose="020F0502020204030204" pitchFamily="34" charset="0"/>
              </a:rPr>
              <a:t> for planning purposes.</a:t>
            </a:r>
            <a:endParaRPr lang="en-US" b="0" dirty="0">
              <a:effectLst/>
            </a:endParaRPr>
          </a:p>
          <a:p>
            <a:pPr marL="285750" indent="-285750" rtl="0">
              <a:spcAft>
                <a:spcPts val="1100"/>
              </a:spcAft>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p>
            <a:pPr marL="285750" indent="-285750" rtl="0">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past 12 months of closed Actuals for account 44013 have been copied to the FY2025-26 Operating Budget and increased by 3%. </a:t>
            </a:r>
          </a:p>
          <a:p>
            <a:pPr marL="285750" indent="-285750" rtl="0">
              <a:buFont typeface="Arial" panose="020B0604020202020204" pitchFamily="34" charset="0"/>
              <a:buChar char="•"/>
            </a:pPr>
            <a:endParaRPr lang="en-US" sz="1800" b="0" i="0" u="none" strike="noStrike" dirty="0">
              <a:solidFill>
                <a:srgbClr val="000000"/>
              </a:solidFill>
              <a:effectLst/>
              <a:latin typeface="Calibri" panose="020F0502020204030204" pitchFamily="34" charset="0"/>
            </a:endParaRPr>
          </a:p>
          <a:p>
            <a:pPr marL="285750" indent="-285750" rtl="0">
              <a:spcAft>
                <a:spcPts val="1100"/>
              </a:spcAft>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Information from University Development and Alumni Relations (UDAR) about fund performance is available in the </a:t>
            </a:r>
            <a:r>
              <a:rPr lang="en-US" sz="1800" b="0" i="0" u="sng" strike="noStrike" dirty="0">
                <a:solidFill>
                  <a:srgbClr val="1155CC"/>
                </a:solidFill>
                <a:effectLst/>
                <a:latin typeface="Calibri" panose="020F0502020204030204" pitchFamily="34" charset="0"/>
                <a:hlinkClick r:id="rId2"/>
              </a:rPr>
              <a:t>FY2025-26 Budget guidelines and assumptions</a:t>
            </a:r>
            <a:r>
              <a:rPr lang="en-US" sz="1800" b="0" i="0" u="none" strike="noStrike" dirty="0">
                <a:solidFill>
                  <a:srgbClr val="000000"/>
                </a:solidFill>
                <a:effectLst/>
                <a:latin typeface="Calibri" panose="020F0502020204030204" pitchFamily="34" charset="0"/>
              </a:rPr>
              <a:t> for potential planner adjustments.</a:t>
            </a:r>
            <a:endParaRPr lang="en-US" b="0" dirty="0">
              <a:effectLst/>
            </a:endParaRPr>
          </a:p>
          <a:p>
            <a:br>
              <a:rPr lang="en-US" dirty="0"/>
            </a:br>
            <a:endParaRPr lang="en-US" dirty="0"/>
          </a:p>
        </p:txBody>
      </p:sp>
    </p:spTree>
    <p:extLst>
      <p:ext uri="{BB962C8B-B14F-4D97-AF65-F5344CB8AC3E}">
        <p14:creationId xmlns:p14="http://schemas.microsoft.com/office/powerpoint/2010/main" val="2331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Key Dates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7" name="object 4"/>
          <p:cNvSpPr txBox="1"/>
          <p:nvPr/>
        </p:nvSpPr>
        <p:spPr>
          <a:xfrm>
            <a:off x="3429000" y="990600"/>
            <a:ext cx="5088888" cy="750847"/>
          </a:xfrm>
          <a:prstGeom prst="rect">
            <a:avLst/>
          </a:prstGeom>
        </p:spPr>
        <p:txBody>
          <a:bodyPr vert="horz" wrap="square" lIns="0" tIns="12065" rIns="0" bIns="0" rtlCol="0">
            <a:spAutoFit/>
          </a:bodyPr>
          <a:lstStyle/>
          <a:p>
            <a:pPr marL="299085" marR="5080" indent="-287020">
              <a:spcBef>
                <a:spcPts val="95"/>
              </a:spcBef>
              <a:buFont typeface="Arial"/>
              <a:buChar char="•"/>
              <a:tabLst>
                <a:tab pos="299085" algn="l"/>
                <a:tab pos="299720" algn="l"/>
              </a:tabLst>
            </a:pPr>
            <a:r>
              <a:rPr lang="en-US" sz="1600" dirty="0">
                <a:latin typeface="Calibri"/>
                <a:cs typeface="Calibri"/>
              </a:rPr>
              <a:t>CalPlan and HCP available with FY26 Operating Budget updated with planning data and FY25 Forecast Working version updated with February actual data</a:t>
            </a:r>
          </a:p>
        </p:txBody>
      </p:sp>
      <p:cxnSp>
        <p:nvCxnSpPr>
          <p:cNvPr id="8" name="Straight Connector 7"/>
          <p:cNvCxnSpPr/>
          <p:nvPr/>
        </p:nvCxnSpPr>
        <p:spPr>
          <a:xfrm>
            <a:off x="3200400" y="914400"/>
            <a:ext cx="0" cy="54864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bject 4"/>
          <p:cNvSpPr txBox="1"/>
          <p:nvPr/>
        </p:nvSpPr>
        <p:spPr>
          <a:xfrm>
            <a:off x="3429000" y="2885262"/>
            <a:ext cx="5088888" cy="1294585"/>
          </a:xfrm>
          <a:prstGeom prst="rect">
            <a:avLst/>
          </a:prstGeom>
        </p:spPr>
        <p:txBody>
          <a:bodyPr vert="horz" wrap="square" lIns="0" tIns="12065" rIns="0" bIns="0" rtlCol="0">
            <a:spAutoFit/>
          </a:bodyPr>
          <a:lstStyle/>
          <a:p>
            <a:pPr marL="12065" marR="5080">
              <a:spcBef>
                <a:spcPts val="95"/>
              </a:spcBef>
              <a:tabLst>
                <a:tab pos="299085" algn="l"/>
                <a:tab pos="299720" algn="l"/>
              </a:tabLst>
            </a:pPr>
            <a:r>
              <a:rPr lang="en-US" sz="1600" b="1" dirty="0">
                <a:solidFill>
                  <a:schemeClr val="accent1"/>
                </a:solidFill>
                <a:latin typeface="Calibri"/>
                <a:cs typeface="Calibri"/>
              </a:rPr>
              <a:t>All budget information due in CalPlanning</a:t>
            </a:r>
          </a:p>
          <a:p>
            <a:pPr marL="297815" marR="5080" indent="-285750">
              <a:spcBef>
                <a:spcPts val="95"/>
              </a:spcBef>
              <a:buFont typeface="Arial" panose="020B0604020202020204" pitchFamily="34" charset="0"/>
              <a:buChar char="•"/>
              <a:tabLst>
                <a:tab pos="299085" algn="l"/>
                <a:tab pos="299720" algn="l"/>
              </a:tabLst>
            </a:pPr>
            <a:r>
              <a:rPr lang="en-US" sz="1600" dirty="0">
                <a:latin typeface="Calibri"/>
                <a:cs typeface="Calibri"/>
              </a:rPr>
              <a:t>FY25 Forecast updates</a:t>
            </a:r>
          </a:p>
          <a:p>
            <a:pPr marL="299085" marR="5080" lvl="3" indent="-287020">
              <a:spcBef>
                <a:spcPts val="95"/>
              </a:spcBef>
              <a:buFont typeface="Arial"/>
              <a:buChar char="•"/>
              <a:tabLst>
                <a:tab pos="299085" algn="l"/>
                <a:tab pos="299720" algn="l"/>
              </a:tabLst>
            </a:pPr>
            <a:r>
              <a:rPr lang="en-US" sz="1600" dirty="0">
                <a:latin typeface="Calibri"/>
                <a:cs typeface="Calibri"/>
              </a:rPr>
              <a:t>FY26 Operating Budget</a:t>
            </a:r>
          </a:p>
          <a:p>
            <a:pPr marL="299085" marR="5080" indent="-287020">
              <a:spcBef>
                <a:spcPts val="95"/>
              </a:spcBef>
              <a:buFont typeface="Arial"/>
              <a:buChar char="•"/>
              <a:tabLst>
                <a:tab pos="299085" algn="l"/>
                <a:tab pos="299720" algn="l"/>
              </a:tabLst>
            </a:pPr>
            <a:r>
              <a:rPr lang="en-US" sz="1600" dirty="0">
                <a:latin typeface="Calibri"/>
                <a:cs typeface="Calibri"/>
              </a:rPr>
              <a:t>FY27-28 in Multiyear Budget Template</a:t>
            </a:r>
          </a:p>
          <a:p>
            <a:pPr marL="299085" marR="5080" indent="-287020">
              <a:spcBef>
                <a:spcPts val="95"/>
              </a:spcBef>
              <a:buFont typeface="Arial"/>
              <a:buChar char="•"/>
              <a:tabLst>
                <a:tab pos="299085" algn="l"/>
                <a:tab pos="299720" algn="l"/>
              </a:tabLst>
            </a:pPr>
            <a:r>
              <a:rPr lang="en-US" sz="1600" dirty="0">
                <a:latin typeface="Calibri"/>
                <a:cs typeface="Calibri"/>
              </a:rPr>
              <a:t>Use of Reserves in Multiyear Budget Template</a:t>
            </a:r>
          </a:p>
        </p:txBody>
      </p:sp>
      <p:sp>
        <p:nvSpPr>
          <p:cNvPr id="11" name="object 4"/>
          <p:cNvSpPr txBox="1"/>
          <p:nvPr/>
        </p:nvSpPr>
        <p:spPr>
          <a:xfrm>
            <a:off x="1155829" y="990600"/>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a:latin typeface="Calibri"/>
                <a:cs typeface="Calibri"/>
              </a:rPr>
              <a:t>March 7</a:t>
            </a:r>
          </a:p>
        </p:txBody>
      </p:sp>
      <p:sp>
        <p:nvSpPr>
          <p:cNvPr id="12" name="object 4"/>
          <p:cNvSpPr txBox="1"/>
          <p:nvPr/>
        </p:nvSpPr>
        <p:spPr>
          <a:xfrm>
            <a:off x="1155829" y="2885262"/>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a:latin typeface="Calibri"/>
                <a:cs typeface="Calibri"/>
              </a:rPr>
              <a:t>May 26</a:t>
            </a:r>
          </a:p>
        </p:txBody>
      </p:sp>
      <p:sp>
        <p:nvSpPr>
          <p:cNvPr id="13" name="object 4"/>
          <p:cNvSpPr txBox="1"/>
          <p:nvPr/>
        </p:nvSpPr>
        <p:spPr>
          <a:xfrm>
            <a:off x="3416171" y="2016443"/>
            <a:ext cx="5088888" cy="258404"/>
          </a:xfrm>
          <a:prstGeom prst="rect">
            <a:avLst/>
          </a:prstGeom>
        </p:spPr>
        <p:txBody>
          <a:bodyPr vert="horz" wrap="square" lIns="0" tIns="12065" rIns="0" bIns="0" rtlCol="0">
            <a:spAutoFit/>
          </a:bodyPr>
          <a:lstStyle/>
          <a:p>
            <a:pPr marL="297815" marR="5080" indent="-285750">
              <a:spcBef>
                <a:spcPts val="95"/>
              </a:spcBef>
              <a:buFont typeface="Arial" panose="020B0604020202020204" pitchFamily="34" charset="0"/>
              <a:buChar char="•"/>
              <a:tabLst>
                <a:tab pos="299085" algn="l"/>
                <a:tab pos="299720" algn="l"/>
              </a:tabLst>
            </a:pPr>
            <a:r>
              <a:rPr lang="en-US" sz="1600" dirty="0">
                <a:latin typeface="Calibri"/>
                <a:cs typeface="Calibri"/>
              </a:rPr>
              <a:t>Form A due (for divisions with ladder-rank faculty)</a:t>
            </a:r>
          </a:p>
        </p:txBody>
      </p:sp>
      <p:sp>
        <p:nvSpPr>
          <p:cNvPr id="14" name="object 4"/>
          <p:cNvSpPr txBox="1"/>
          <p:nvPr/>
        </p:nvSpPr>
        <p:spPr>
          <a:xfrm>
            <a:off x="1155829" y="2016443"/>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a:latin typeface="Calibri"/>
                <a:cs typeface="Calibri"/>
              </a:rPr>
              <a:t>March 24</a:t>
            </a:r>
          </a:p>
        </p:txBody>
      </p:sp>
      <p:sp>
        <p:nvSpPr>
          <p:cNvPr id="15" name="object 4"/>
          <p:cNvSpPr txBox="1"/>
          <p:nvPr/>
        </p:nvSpPr>
        <p:spPr>
          <a:xfrm>
            <a:off x="1155829" y="4348198"/>
            <a:ext cx="1815971" cy="258404"/>
          </a:xfrm>
          <a:prstGeom prst="rect">
            <a:avLst/>
          </a:prstGeom>
        </p:spPr>
        <p:txBody>
          <a:bodyPr vert="horz" wrap="square" lIns="0" tIns="12065" rIns="0" bIns="0" rtlCol="0">
            <a:spAutoFit/>
          </a:bodyPr>
          <a:lstStyle/>
          <a:p>
            <a:pPr marL="12065" marR="5080" algn="r">
              <a:lnSpc>
                <a:spcPct val="100000"/>
              </a:lnSpc>
              <a:spcBef>
                <a:spcPts val="95"/>
              </a:spcBef>
              <a:tabLst>
                <a:tab pos="299085" algn="l"/>
                <a:tab pos="299720" algn="l"/>
              </a:tabLst>
            </a:pPr>
            <a:r>
              <a:rPr lang="en-US" sz="1600" dirty="0">
                <a:latin typeface="Calibri"/>
                <a:cs typeface="Calibri"/>
              </a:rPr>
              <a:t>May 19 – Jun 11</a:t>
            </a:r>
          </a:p>
        </p:txBody>
      </p:sp>
      <p:sp>
        <p:nvSpPr>
          <p:cNvPr id="16" name="object 4"/>
          <p:cNvSpPr txBox="1"/>
          <p:nvPr/>
        </p:nvSpPr>
        <p:spPr>
          <a:xfrm>
            <a:off x="3429000" y="4348198"/>
            <a:ext cx="5088888" cy="258404"/>
          </a:xfrm>
          <a:prstGeom prst="rect">
            <a:avLst/>
          </a:prstGeom>
        </p:spPr>
        <p:txBody>
          <a:bodyPr vert="horz" wrap="square" lIns="0" tIns="12065" rIns="0" bIns="0" rtlCol="0">
            <a:spAutoFit/>
          </a:bodyPr>
          <a:lstStyle/>
          <a:p>
            <a:pPr marL="297815" marR="5080" indent="-285750">
              <a:lnSpc>
                <a:spcPct val="100000"/>
              </a:lnSpc>
              <a:spcBef>
                <a:spcPts val="95"/>
              </a:spcBef>
              <a:buFont typeface="Arial" panose="020B0604020202020204" pitchFamily="34" charset="0"/>
              <a:buChar char="•"/>
              <a:tabLst>
                <a:tab pos="299085" algn="l"/>
                <a:tab pos="299720" algn="l"/>
              </a:tabLst>
            </a:pPr>
            <a:r>
              <a:rPr lang="en-US" sz="1600" dirty="0">
                <a:latin typeface="Calibri"/>
                <a:cs typeface="Calibri"/>
              </a:rPr>
              <a:t>Budget meetings</a:t>
            </a:r>
          </a:p>
        </p:txBody>
      </p:sp>
      <p:sp>
        <p:nvSpPr>
          <p:cNvPr id="17" name="Rectangle 1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https://cfo.berkeley.edu/budget-process/fy2025-26-budget-process</a:t>
            </a:r>
          </a:p>
        </p:txBody>
      </p:sp>
    </p:spTree>
    <p:extLst>
      <p:ext uri="{BB962C8B-B14F-4D97-AF65-F5344CB8AC3E}">
        <p14:creationId xmlns:p14="http://schemas.microsoft.com/office/powerpoint/2010/main" val="80674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1449" y="914400"/>
            <a:ext cx="7523351" cy="553998"/>
          </a:xfrm>
        </p:spPr>
        <p:txBody>
          <a:bodyPr/>
          <a:lstStyle/>
          <a:p>
            <a:pPr marL="285750" indent="-285750">
              <a:spcAft>
                <a:spcPts val="1200"/>
              </a:spcAft>
              <a:buFont typeface="Arial" panose="020B0604020202020204" pitchFamily="34" charset="0"/>
              <a:buChar char="•"/>
            </a:pPr>
            <a:r>
              <a:rPr lang="en-US" dirty="0"/>
              <a:t>Check for intersections (Chartfield1, Fund, Dept ID) have seeded amount copied over from FY25 budget that you need to clear for FY26 budget</a:t>
            </a:r>
          </a:p>
        </p:txBody>
      </p:sp>
      <p:sp>
        <p:nvSpPr>
          <p:cNvPr id="4" name="object 2"/>
          <p:cNvSpPr txBox="1">
            <a:spLocks/>
          </p:cNvSpPr>
          <p:nvPr/>
        </p:nvSpPr>
        <p:spPr>
          <a:xfrm>
            <a:off x="401449" y="365760"/>
            <a:ext cx="8209151" cy="443711"/>
          </a:xfrm>
          <a:prstGeom prst="rect">
            <a:avLst/>
          </a:prstGeom>
        </p:spPr>
        <p:txBody>
          <a:bodyPr vert="horz" wrap="square" lIns="0" tIns="12700" rIns="0" bIns="0" rtlCol="0">
            <a:spAutoFit/>
          </a:bodyPr>
          <a:lstStyle>
            <a:lvl1pPr>
              <a:defRPr sz="2100" b="1" i="0">
                <a:solidFill>
                  <a:srgbClr val="001F5F"/>
                </a:solidFill>
                <a:latin typeface="Calibri"/>
                <a:ea typeface="+mj-ea"/>
                <a:cs typeface="Calibri"/>
              </a:defRPr>
            </a:lvl1pPr>
          </a:lstStyle>
          <a:p>
            <a:pPr marL="12700">
              <a:spcBef>
                <a:spcPts val="100"/>
              </a:spcBef>
            </a:pPr>
            <a:r>
              <a:rPr lang="en-US" sz="2800" b="0" dirty="0"/>
              <a:t>CalPlan Best Practice</a:t>
            </a:r>
            <a:endParaRPr lang="en-US" sz="2800" b="0" spc="-10" dirty="0"/>
          </a:p>
        </p:txBody>
      </p:sp>
      <p:sp>
        <p:nvSpPr>
          <p:cNvPr id="5"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dirty="0"/>
          </a:p>
        </p:txBody>
      </p:sp>
    </p:spTree>
    <p:extLst>
      <p:ext uri="{BB962C8B-B14F-4D97-AF65-F5344CB8AC3E}">
        <p14:creationId xmlns:p14="http://schemas.microsoft.com/office/powerpoint/2010/main" val="2675465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a:t>Human Capital Planning (HCP)</a:t>
            </a:r>
          </a:p>
        </p:txBody>
      </p:sp>
      <p:sp>
        <p:nvSpPr>
          <p:cNvPr id="6" name="Text Placeholder 5"/>
          <p:cNvSpPr>
            <a:spLocks noGrp="1"/>
          </p:cNvSpPr>
          <p:nvPr>
            <p:ph type="body" sz="half" idx="2"/>
          </p:nvPr>
        </p:nvSpPr>
        <p:spPr>
          <a:xfrm>
            <a:off x="3810000" y="1775302"/>
            <a:ext cx="4876800" cy="3724096"/>
          </a:xfrm>
        </p:spPr>
        <p:txBody>
          <a:bodyPr/>
          <a:lstStyle/>
          <a:p>
            <a:pPr marL="285750" indent="-285750">
              <a:spcAft>
                <a:spcPts val="1200"/>
              </a:spcAft>
              <a:buFont typeface="Arial" panose="020B0604020202020204" pitchFamily="34" charset="0"/>
              <a:buChar char="•"/>
            </a:pPr>
            <a:r>
              <a:rPr lang="en-US" sz="2400" dirty="0"/>
              <a:t>Set org level</a:t>
            </a:r>
          </a:p>
          <a:p>
            <a:pPr marL="285750" indent="-285750">
              <a:spcAft>
                <a:spcPts val="1200"/>
              </a:spcAft>
              <a:buFont typeface="Arial" panose="020B0604020202020204" pitchFamily="34" charset="0"/>
              <a:buChar char="•"/>
            </a:pPr>
            <a:r>
              <a:rPr lang="en-US" sz="2400" dirty="0"/>
              <a:t>Rates for benefits and fee remission</a:t>
            </a:r>
          </a:p>
          <a:p>
            <a:pPr marL="285750" indent="-285750">
              <a:spcAft>
                <a:spcPts val="1200"/>
              </a:spcAft>
              <a:buFont typeface="Arial" panose="020B0604020202020204" pitchFamily="34" charset="0"/>
              <a:buChar char="•"/>
            </a:pPr>
            <a:r>
              <a:rPr lang="en-US" sz="2400" dirty="0"/>
              <a:t>Data seeded in HCP FY26 Operating Budget</a:t>
            </a:r>
          </a:p>
          <a:p>
            <a:pPr marL="285750" indent="-285750">
              <a:spcAft>
                <a:spcPts val="1200"/>
              </a:spcAft>
              <a:buFont typeface="Arial" panose="020B0604020202020204" pitchFamily="34" charset="0"/>
              <a:buChar char="•"/>
            </a:pPr>
            <a:r>
              <a:rPr lang="en-US" sz="2400" dirty="0"/>
              <a:t>Planning for Existing and To Be Hired Employees</a:t>
            </a:r>
          </a:p>
          <a:p>
            <a:pPr marL="285750" indent="-285750">
              <a:spcAft>
                <a:spcPts val="1200"/>
              </a:spcAft>
              <a:buFont typeface="Arial" panose="020B0604020202020204" pitchFamily="34" charset="0"/>
              <a:buChar char="•"/>
            </a:pPr>
            <a:r>
              <a:rPr lang="en-US" sz="2400" dirty="0"/>
              <a:t>Review HCM data to add to Plan</a:t>
            </a:r>
          </a:p>
          <a:p>
            <a:endParaRPr lang="en-US" sz="2400" dirty="0"/>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6034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Recommended Org Level Settings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57200" y="1066800"/>
            <a:ext cx="8000999" cy="548227"/>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dirty="0">
                <a:solidFill>
                  <a:schemeClr val="tx2"/>
                </a:solidFill>
                <a:latin typeface="Calibri"/>
                <a:cs typeface="Calibri"/>
              </a:rPr>
              <a:t>To ensure optimal performance for all users, please use L5, L6, or L7 (Dept ID)</a:t>
            </a:r>
          </a:p>
          <a:p>
            <a:pPr marL="12065" marR="5080">
              <a:lnSpc>
                <a:spcPct val="100000"/>
              </a:lnSpc>
              <a:spcBef>
                <a:spcPts val="95"/>
              </a:spcBef>
              <a:tabLst>
                <a:tab pos="299085" algn="l"/>
                <a:tab pos="299720" algn="l"/>
              </a:tabLst>
            </a:pPr>
            <a:endParaRPr lang="en-US" sz="1600" dirty="0">
              <a:solidFill>
                <a:schemeClr val="tx2"/>
              </a:solidFill>
              <a:latin typeface="Calibri"/>
              <a:cs typeface="Calibri"/>
            </a:endParaRPr>
          </a:p>
        </p:txBody>
      </p:sp>
      <p:pic>
        <p:nvPicPr>
          <p:cNvPr id="7" name="Picture 6"/>
          <p:cNvPicPr>
            <a:picLocks noChangeAspect="1"/>
          </p:cNvPicPr>
          <p:nvPr/>
        </p:nvPicPr>
        <p:blipFill>
          <a:blip r:embed="rId2"/>
          <a:stretch>
            <a:fillRect/>
          </a:stretch>
        </p:blipFill>
        <p:spPr>
          <a:xfrm>
            <a:off x="2971800" y="1636404"/>
            <a:ext cx="3187864" cy="1790792"/>
          </a:xfrm>
          <a:prstGeom prst="rect">
            <a:avLst/>
          </a:prstGeom>
        </p:spPr>
      </p:pic>
    </p:spTree>
    <p:extLst>
      <p:ext uri="{BB962C8B-B14F-4D97-AF65-F5344CB8AC3E}">
        <p14:creationId xmlns:p14="http://schemas.microsoft.com/office/powerpoint/2010/main" val="2945386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a:t>Composite Benefit Rates</a:t>
            </a:r>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2058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Composite Benefit Rates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6" name="TextBox 5"/>
          <p:cNvSpPr txBox="1"/>
          <p:nvPr/>
        </p:nvSpPr>
        <p:spPr>
          <a:xfrm>
            <a:off x="533400" y="990600"/>
            <a:ext cx="7772400" cy="1477328"/>
          </a:xfrm>
          <a:prstGeom prst="rect">
            <a:avLst/>
          </a:prstGeom>
          <a:noFill/>
        </p:spPr>
        <p:txBody>
          <a:bodyPr wrap="square" rtlCol="0">
            <a:spAutoFit/>
          </a:bodyPr>
          <a:lstStyle/>
          <a:p>
            <a:pPr algn="l" rtl="0" fontAlgn="t">
              <a:defRPr/>
            </a:pPr>
            <a:r>
              <a:rPr lang="en-US" dirty="0">
                <a:latin typeface="Calibri" panose="020F0502020204030204" pitchFamily="34" charset="0"/>
                <a:cs typeface="Calibri" panose="020F0502020204030204" pitchFamily="34" charset="0"/>
              </a:rPr>
              <a:t>Since implementing UCPath, we follow a standard process for calculating rates led by UCOP and will adopt their agreements with the federal government. See </a:t>
            </a:r>
            <a:r>
              <a:rPr lang="en-US" dirty="0">
                <a:latin typeface="Calibri" panose="020F0502020204030204" pitchFamily="34" charset="0"/>
                <a:cs typeface="Calibri" panose="020F0502020204030204" pitchFamily="34" charset="0"/>
                <a:hlinkClick r:id="rId2"/>
              </a:rPr>
              <a:t>Composite Benefit Rate</a:t>
            </a:r>
            <a:r>
              <a:rPr lang="en-US" dirty="0">
                <a:latin typeface="Calibri" panose="020F0502020204030204" pitchFamily="34" charset="0"/>
                <a:cs typeface="Calibri" panose="020F0502020204030204" pitchFamily="34" charset="0"/>
              </a:rPr>
              <a:t> webpage for more information on the calculation.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dirty="0">
              <a:latin typeface="+mn-lt"/>
            </a:endParaRPr>
          </a:p>
          <a:p>
            <a:pPr algn="ctr"/>
            <a:endParaRPr lang="en-US" dirty="0">
              <a:latin typeface="+mn-lt"/>
            </a:endParaRPr>
          </a:p>
        </p:txBody>
      </p:sp>
      <p:sp>
        <p:nvSpPr>
          <p:cNvPr id="7" name="Rectangle 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2"/>
                </a:solidFill>
              </a:rPr>
              <a:t>https://cfo.berkeley.edu/about-us/financial-planning-analysis/budget-and-financial-operations/composite-benefit-rates-cbr</a:t>
            </a:r>
          </a:p>
        </p:txBody>
      </p:sp>
      <p:pic>
        <p:nvPicPr>
          <p:cNvPr id="5" name="Picture 4">
            <a:extLst>
              <a:ext uri="{FF2B5EF4-FFF2-40B4-BE49-F238E27FC236}">
                <a16:creationId xmlns:a16="http://schemas.microsoft.com/office/drawing/2014/main" id="{612EEA92-AF5E-CCE5-C2CF-ACFEFC5EA0BD}"/>
              </a:ext>
            </a:extLst>
          </p:cNvPr>
          <p:cNvPicPr>
            <a:picLocks noChangeAspect="1"/>
          </p:cNvPicPr>
          <p:nvPr/>
        </p:nvPicPr>
        <p:blipFill>
          <a:blip r:embed="rId3"/>
          <a:stretch>
            <a:fillRect/>
          </a:stretch>
        </p:blipFill>
        <p:spPr>
          <a:xfrm>
            <a:off x="1847570" y="2133600"/>
            <a:ext cx="5448861" cy="3383280"/>
          </a:xfrm>
          <a:prstGeom prst="rect">
            <a:avLst/>
          </a:prstGeom>
        </p:spPr>
      </p:pic>
    </p:spTree>
    <p:extLst>
      <p:ext uri="{BB962C8B-B14F-4D97-AF65-F5344CB8AC3E}">
        <p14:creationId xmlns:p14="http://schemas.microsoft.com/office/powerpoint/2010/main" val="13270679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a:t>Fee Remission Rates</a:t>
            </a:r>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594661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Fee Remission Rates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6" name="TextBox 5"/>
          <p:cNvSpPr txBox="1"/>
          <p:nvPr/>
        </p:nvSpPr>
        <p:spPr>
          <a:xfrm>
            <a:off x="533400" y="990600"/>
            <a:ext cx="7772400" cy="369332"/>
          </a:xfrm>
          <a:prstGeom prst="rect">
            <a:avLst/>
          </a:prstGeom>
          <a:noFill/>
        </p:spPr>
        <p:txBody>
          <a:bodyPr wrap="square" rtlCol="0">
            <a:spAutoFit/>
          </a:bodyPr>
          <a:lstStyle/>
          <a:p>
            <a:pPr marL="285750" indent="-285750" algn="l" rtl="0" fontAlgn="t">
              <a:buFont typeface="Arial" panose="020B0604020202020204" pitchFamily="34" charset="0"/>
              <a:buChar char="•"/>
              <a:defRPr/>
            </a:pPr>
            <a:r>
              <a:rPr lang="en-US" sz="1800" b="0" i="0" u="none" strike="noStrike" dirty="0">
                <a:solidFill>
                  <a:srgbClr val="000000"/>
                </a:solidFill>
                <a:effectLst/>
                <a:latin typeface="Calibri" panose="020F0502020204030204" pitchFamily="34" charset="0"/>
              </a:rPr>
              <a:t>Fee remission rates were updated with newer rates in January.</a:t>
            </a:r>
            <a:endParaRPr lang="en-US" dirty="0">
              <a:latin typeface="Calibri" panose="020F0502020204030204" pitchFamily="34" charset="0"/>
              <a:cs typeface="Calibri" panose="020F0502020204030204" pitchFamily="34" charset="0"/>
            </a:endParaRPr>
          </a:p>
        </p:txBody>
      </p:sp>
      <p:sp>
        <p:nvSpPr>
          <p:cNvPr id="7" name="Rectangle 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2"/>
                </a:solidFill>
              </a:rPr>
              <a:t>https://calplanning.berkeley.edu/training/job-aids/drill-through-account-details-job-aid</a:t>
            </a:r>
          </a:p>
        </p:txBody>
      </p:sp>
      <p:pic>
        <p:nvPicPr>
          <p:cNvPr id="8" name="Picture 7">
            <a:extLst>
              <a:ext uri="{FF2B5EF4-FFF2-40B4-BE49-F238E27FC236}">
                <a16:creationId xmlns:a16="http://schemas.microsoft.com/office/drawing/2014/main" id="{A616D4AA-F474-3E38-B7BB-2631BAA6F952}"/>
              </a:ext>
            </a:extLst>
          </p:cNvPr>
          <p:cNvPicPr>
            <a:picLocks noChangeAspect="1"/>
          </p:cNvPicPr>
          <p:nvPr/>
        </p:nvPicPr>
        <p:blipFill>
          <a:blip r:embed="rId2"/>
          <a:stretch>
            <a:fillRect/>
          </a:stretch>
        </p:blipFill>
        <p:spPr>
          <a:xfrm>
            <a:off x="2148840" y="2231962"/>
            <a:ext cx="4846320" cy="2485800"/>
          </a:xfrm>
          <a:prstGeom prst="rect">
            <a:avLst/>
          </a:prstGeom>
        </p:spPr>
      </p:pic>
    </p:spTree>
    <p:extLst>
      <p:ext uri="{BB962C8B-B14F-4D97-AF65-F5344CB8AC3E}">
        <p14:creationId xmlns:p14="http://schemas.microsoft.com/office/powerpoint/2010/main" val="13651546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a:t>HCP Data Seeded in FY26 Operating Budget</a:t>
            </a:r>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243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HCP FY25 Forecast Copied to FY26 Operating Budget</a:t>
            </a:r>
            <a:endParaRPr sz="280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57199" y="1103949"/>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Monthly Pay Rates</a:t>
            </a:r>
          </a:p>
        </p:txBody>
      </p:sp>
      <p:sp>
        <p:nvSpPr>
          <p:cNvPr id="7" name="object 4"/>
          <p:cNvSpPr txBox="1"/>
          <p:nvPr/>
        </p:nvSpPr>
        <p:spPr>
          <a:xfrm>
            <a:off x="3416171" y="1103949"/>
            <a:ext cx="5165088" cy="1227900"/>
          </a:xfrm>
          <a:prstGeom prst="rect">
            <a:avLst/>
          </a:prstGeom>
        </p:spPr>
        <p:txBody>
          <a:bodyPr vert="horz" wrap="square" lIns="0" tIns="12065" rIns="0" bIns="0" rtlCol="0">
            <a:spAutoFit/>
          </a:bodyPr>
          <a:lstStyle/>
          <a:p>
            <a:pPr marR="5080">
              <a:lnSpc>
                <a:spcPct val="100000"/>
              </a:lnSpc>
              <a:spcAft>
                <a:spcPts val="600"/>
              </a:spcAft>
              <a:tabLst>
                <a:tab pos="299085" algn="l"/>
                <a:tab pos="299720" algn="l"/>
              </a:tabLst>
            </a:pPr>
            <a:r>
              <a:rPr lang="en-US" sz="1600" dirty="0">
                <a:latin typeface="Calibri"/>
                <a:cs typeface="Calibri"/>
              </a:rPr>
              <a:t>Copied with a 3.7% increase over FY25 Jun pay rate for:</a:t>
            </a:r>
          </a:p>
          <a:p>
            <a:pPr marL="285750" marR="5080" indent="-285750">
              <a:lnSpc>
                <a:spcPct val="100000"/>
              </a:lnSpc>
              <a:spcAft>
                <a:spcPts val="600"/>
              </a:spcAft>
              <a:buFont typeface="Arial" panose="020B0604020202020204" pitchFamily="34" charset="0"/>
              <a:buChar char="•"/>
              <a:tabLst>
                <a:tab pos="299085" algn="l"/>
                <a:tab pos="299720" algn="l"/>
              </a:tabLst>
            </a:pPr>
            <a:r>
              <a:rPr lang="en-US" sz="1600" dirty="0">
                <a:latin typeface="Calibri"/>
                <a:cs typeface="Calibri"/>
              </a:rPr>
              <a:t>Individually-planned employees</a:t>
            </a:r>
          </a:p>
          <a:p>
            <a:pPr marL="285750" marR="5080" indent="-285750">
              <a:lnSpc>
                <a:spcPct val="100000"/>
              </a:lnSpc>
              <a:spcAft>
                <a:spcPts val="600"/>
              </a:spcAft>
              <a:buFont typeface="Arial" panose="020B0604020202020204" pitchFamily="34" charset="0"/>
              <a:buChar char="•"/>
              <a:tabLst>
                <a:tab pos="299085" algn="l"/>
                <a:tab pos="299720" algn="l"/>
              </a:tabLst>
            </a:pPr>
            <a:r>
              <a:rPr lang="en-US" sz="1600" dirty="0">
                <a:latin typeface="Calibri"/>
                <a:cs typeface="Calibri"/>
              </a:rPr>
              <a:t>To Be Hired employees</a:t>
            </a:r>
          </a:p>
          <a:p>
            <a:pPr marR="5080">
              <a:lnSpc>
                <a:spcPct val="100000"/>
              </a:lnSpc>
              <a:spcAft>
                <a:spcPts val="600"/>
              </a:spcAft>
              <a:tabLst>
                <a:tab pos="299085" algn="l"/>
                <a:tab pos="299720" algn="l"/>
              </a:tabLst>
            </a:pPr>
            <a:r>
              <a:rPr lang="en-US" sz="1600" dirty="0">
                <a:latin typeface="Calibri"/>
                <a:cs typeface="Calibri"/>
              </a:rPr>
              <a:t>Increase amounts vary by union; see Release Notes for details</a:t>
            </a:r>
          </a:p>
        </p:txBody>
      </p:sp>
      <p:cxnSp>
        <p:nvCxnSpPr>
          <p:cNvPr id="8" name="Straight Connector 7"/>
          <p:cNvCxnSpPr/>
          <p:nvPr/>
        </p:nvCxnSpPr>
        <p:spPr>
          <a:xfrm>
            <a:off x="3200400" y="914400"/>
            <a:ext cx="0" cy="5041646"/>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object 4"/>
          <p:cNvSpPr txBox="1"/>
          <p:nvPr/>
        </p:nvSpPr>
        <p:spPr>
          <a:xfrm>
            <a:off x="457199" y="3018196"/>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Pooled Positions</a:t>
            </a:r>
          </a:p>
        </p:txBody>
      </p:sp>
      <p:sp>
        <p:nvSpPr>
          <p:cNvPr id="10" name="object 4"/>
          <p:cNvSpPr txBox="1"/>
          <p:nvPr/>
        </p:nvSpPr>
        <p:spPr>
          <a:xfrm>
            <a:off x="3416171" y="3018196"/>
            <a:ext cx="5165088" cy="807272"/>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Increased by 3.7% over FY25</a:t>
            </a:r>
          </a:p>
          <a:p>
            <a:pPr marL="12065" marR="5080">
              <a:spcBef>
                <a:spcPts val="95"/>
              </a:spcBef>
              <a:tabLst>
                <a:tab pos="299085" algn="l"/>
                <a:tab pos="299720" algn="l"/>
              </a:tabLst>
            </a:pPr>
            <a:r>
              <a:rPr lang="en-US" sz="1600" dirty="0">
                <a:latin typeface="+mn-lt"/>
              </a:rPr>
              <a:t>See the </a:t>
            </a:r>
            <a:r>
              <a:rPr lang="en-US" sz="1600" dirty="0">
                <a:latin typeface="+mn-lt"/>
                <a:hlinkClick r:id="rId2"/>
              </a:rPr>
              <a:t>job code-to-pooled position mapping file</a:t>
            </a:r>
            <a:endParaRPr lang="en-US" sz="1600" dirty="0">
              <a:latin typeface="+mn-lt"/>
            </a:endParaRPr>
          </a:p>
          <a:p>
            <a:pPr marL="12065" marR="5080">
              <a:lnSpc>
                <a:spcPct val="100000"/>
              </a:lnSpc>
              <a:spcBef>
                <a:spcPts val="95"/>
              </a:spcBef>
              <a:tabLst>
                <a:tab pos="299085" algn="l"/>
                <a:tab pos="299720" algn="l"/>
              </a:tabLst>
            </a:pPr>
            <a:endParaRPr lang="en-US" sz="1600" dirty="0">
              <a:latin typeface="Calibri"/>
              <a:cs typeface="Calibri"/>
            </a:endParaRPr>
          </a:p>
        </p:txBody>
      </p:sp>
      <p:sp>
        <p:nvSpPr>
          <p:cNvPr id="11" name="object 4"/>
          <p:cNvSpPr txBox="1"/>
          <p:nvPr/>
        </p:nvSpPr>
        <p:spPr>
          <a:xfrm>
            <a:off x="457199" y="3930611"/>
            <a:ext cx="228600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DeptID Comp Adjustments</a:t>
            </a:r>
          </a:p>
        </p:txBody>
      </p:sp>
      <p:sp>
        <p:nvSpPr>
          <p:cNvPr id="16" name="object 4"/>
          <p:cNvSpPr txBox="1"/>
          <p:nvPr/>
        </p:nvSpPr>
        <p:spPr>
          <a:xfrm>
            <a:off x="3416171" y="3932596"/>
            <a:ext cx="5165088"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latin typeface="Calibri"/>
                <a:cs typeface="Calibri"/>
              </a:rPr>
              <a:t>Not copied to FY26</a:t>
            </a:r>
          </a:p>
        </p:txBody>
      </p:sp>
      <p:sp>
        <p:nvSpPr>
          <p:cNvPr id="17" name="Rectangle 1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2"/>
                </a:solidFill>
              </a:rPr>
              <a:t>https://calplanning.berkeley.edu/release-notes/</a:t>
            </a:r>
            <a:r>
              <a:rPr lang="en-US" sz="2000" dirty="0">
                <a:solidFill>
                  <a:srgbClr val="FF0000"/>
                </a:solidFill>
              </a:rPr>
              <a:t>march-2025-release-notes</a:t>
            </a:r>
          </a:p>
        </p:txBody>
      </p:sp>
    </p:spTree>
    <p:extLst>
      <p:ext uri="{BB962C8B-B14F-4D97-AF65-F5344CB8AC3E}">
        <p14:creationId xmlns:p14="http://schemas.microsoft.com/office/powerpoint/2010/main" val="3881209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Planning for Existing and To Be Hired Employees</a:t>
            </a:r>
            <a:endParaRPr sz="280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Rectangle 3"/>
          <p:cNvSpPr/>
          <p:nvPr/>
        </p:nvSpPr>
        <p:spPr>
          <a:xfrm>
            <a:off x="4038601" y="1726423"/>
            <a:ext cx="4343400" cy="4674377"/>
          </a:xfrm>
          <a:prstGeom prst="rect">
            <a:avLst/>
          </a:prstGeom>
        </p:spPr>
        <p:txBody>
          <a:bodyPr wrap="square">
            <a:spAutoFit/>
          </a:bodyPr>
          <a:lstStyle/>
          <a:p>
            <a:pPr marL="12065" marR="5080">
              <a:lnSpc>
                <a:spcPct val="100000"/>
              </a:lnSpc>
              <a:tabLst>
                <a:tab pos="299085" algn="l"/>
                <a:tab pos="299720" algn="l"/>
              </a:tabLst>
            </a:pPr>
            <a:r>
              <a:rPr lang="en-US" sz="1400" b="1" dirty="0">
                <a:solidFill>
                  <a:schemeClr val="tx2"/>
                </a:solidFill>
                <a:latin typeface="Calibri"/>
                <a:cs typeface="Calibri"/>
              </a:rPr>
              <a:t>Create backups</a:t>
            </a:r>
          </a:p>
          <a:p>
            <a:pPr marL="12065" marR="5080">
              <a:lnSpc>
                <a:spcPct val="100000"/>
              </a:lnSpc>
              <a:spcAft>
                <a:spcPts val="600"/>
              </a:spcAft>
              <a:tabLst>
                <a:tab pos="299085" algn="l"/>
                <a:tab pos="299720" algn="l"/>
              </a:tabLst>
            </a:pPr>
            <a:r>
              <a:rPr lang="en-US" sz="1200" dirty="0">
                <a:latin typeface="Calibri"/>
                <a:cs typeface="Calibri"/>
              </a:rPr>
              <a:t>Save backup copies of Monthly Pay Rate and Distributions tabs on the Manage Existing Employees and Job Codes task.</a:t>
            </a:r>
          </a:p>
          <a:p>
            <a:pPr marL="12065" marR="5080">
              <a:lnSpc>
                <a:spcPct val="100000"/>
              </a:lnSpc>
              <a:spcBef>
                <a:spcPts val="600"/>
              </a:spcBef>
              <a:tabLst>
                <a:tab pos="299085" algn="l"/>
                <a:tab pos="299720" algn="l"/>
              </a:tabLst>
            </a:pPr>
            <a:r>
              <a:rPr lang="en-US" sz="1400" b="1" dirty="0">
                <a:solidFill>
                  <a:schemeClr val="tx2"/>
                </a:solidFill>
                <a:latin typeface="Calibri"/>
                <a:cs typeface="Calibri"/>
              </a:rPr>
              <a:t>Compare HCP to your budget</a:t>
            </a:r>
            <a:endParaRPr lang="en-US" sz="1400" dirty="0">
              <a:latin typeface="Calibri"/>
              <a:cs typeface="Calibri"/>
            </a:endParaRPr>
          </a:p>
          <a:p>
            <a:pPr marL="12065" marR="5080">
              <a:lnSpc>
                <a:spcPct val="100000"/>
              </a:lnSpc>
              <a:spcAft>
                <a:spcPts val="600"/>
              </a:spcAft>
              <a:tabLst>
                <a:tab pos="299085" algn="l"/>
                <a:tab pos="299720" algn="l"/>
              </a:tabLst>
            </a:pPr>
            <a:r>
              <a:rPr lang="en-US" sz="1200" dirty="0">
                <a:latin typeface="Calibri"/>
                <a:cs typeface="Calibri"/>
              </a:rPr>
              <a:t>Compare Compensation Drill Through to your offline salary expense by employee. Edit Employee Details in Monthly Pay Rate and Distributions tabs as needed.</a:t>
            </a:r>
          </a:p>
          <a:p>
            <a:pPr marL="12065" marR="5080">
              <a:lnSpc>
                <a:spcPct val="100000"/>
              </a:lnSpc>
              <a:spcBef>
                <a:spcPts val="600"/>
              </a:spcBef>
              <a:tabLst>
                <a:tab pos="299085" algn="l"/>
                <a:tab pos="299720" algn="l"/>
              </a:tabLst>
            </a:pPr>
            <a:r>
              <a:rPr lang="en-US" sz="1400" b="1" dirty="0">
                <a:solidFill>
                  <a:schemeClr val="tx2"/>
                </a:solidFill>
                <a:latin typeface="Calibri"/>
                <a:cs typeface="Calibri"/>
              </a:rPr>
              <a:t>Review HCM Data </a:t>
            </a:r>
          </a:p>
          <a:p>
            <a:pPr marL="12065" marR="5080">
              <a:lnSpc>
                <a:spcPct val="100000"/>
              </a:lnSpc>
              <a:spcAft>
                <a:spcPts val="600"/>
              </a:spcAft>
              <a:tabLst>
                <a:tab pos="299085" algn="l"/>
                <a:tab pos="299720" algn="l"/>
              </a:tabLst>
            </a:pPr>
            <a:r>
              <a:rPr lang="en-US" sz="1200" dirty="0">
                <a:latin typeface="Calibri"/>
                <a:cs typeface="Calibri"/>
              </a:rPr>
              <a:t>to Add to Plan one Dept ID at a time. Brings data from UCPath into CalPlanning.</a:t>
            </a:r>
          </a:p>
          <a:p>
            <a:pPr marL="12065" marR="5080">
              <a:lnSpc>
                <a:spcPct val="100000"/>
              </a:lnSpc>
              <a:spcBef>
                <a:spcPts val="600"/>
              </a:spcBef>
              <a:tabLst>
                <a:tab pos="299085" algn="l"/>
                <a:tab pos="299720" algn="l"/>
              </a:tabLst>
            </a:pPr>
            <a:r>
              <a:rPr lang="en-US" sz="1400" b="1" dirty="0">
                <a:solidFill>
                  <a:schemeClr val="tx2"/>
                </a:solidFill>
                <a:latin typeface="Calibri"/>
                <a:cs typeface="Calibri"/>
              </a:rPr>
              <a:t>Update employees with changes</a:t>
            </a:r>
            <a:endParaRPr lang="en-US" sz="1400" dirty="0">
              <a:latin typeface="Calibri"/>
              <a:cs typeface="Calibri"/>
            </a:endParaRPr>
          </a:p>
          <a:p>
            <a:pPr marL="12065" marR="5080">
              <a:lnSpc>
                <a:spcPct val="100000"/>
              </a:lnSpc>
              <a:spcAft>
                <a:spcPts val="600"/>
              </a:spcAft>
              <a:tabLst>
                <a:tab pos="299085" algn="l"/>
                <a:tab pos="299720" algn="l"/>
              </a:tabLst>
            </a:pPr>
            <a:r>
              <a:rPr lang="en-US" sz="1200" dirty="0">
                <a:latin typeface="Calibri"/>
                <a:cs typeface="Calibri"/>
              </a:rPr>
              <a:t>Update Manage Existing Employees and Job Codes Monthly Pay Rate and Distributions tabs for employees who will leave or change job code, DeptID, fund type, or Chart1.</a:t>
            </a:r>
          </a:p>
          <a:p>
            <a:pPr marL="12065" marR="5080">
              <a:lnSpc>
                <a:spcPct val="100000"/>
              </a:lnSpc>
              <a:spcBef>
                <a:spcPts val="600"/>
              </a:spcBef>
              <a:tabLst>
                <a:tab pos="299085" algn="l"/>
                <a:tab pos="299720" algn="l"/>
              </a:tabLst>
            </a:pPr>
            <a:r>
              <a:rPr lang="en-US" sz="1400" b="1" dirty="0">
                <a:solidFill>
                  <a:schemeClr val="tx2"/>
                </a:solidFill>
                <a:latin typeface="Calibri"/>
                <a:cs typeface="Calibri"/>
              </a:rPr>
              <a:t>To Be Hired Employees</a:t>
            </a:r>
            <a:endParaRPr lang="en-US" sz="1400" dirty="0">
              <a:latin typeface="Calibri"/>
              <a:cs typeface="Calibri"/>
            </a:endParaRPr>
          </a:p>
          <a:p>
            <a:pPr marL="12065" marR="5080">
              <a:lnSpc>
                <a:spcPct val="100000"/>
              </a:lnSpc>
              <a:spcAft>
                <a:spcPts val="600"/>
              </a:spcAft>
              <a:tabLst>
                <a:tab pos="299085" algn="l"/>
                <a:tab pos="299720" algn="l"/>
              </a:tabLst>
            </a:pPr>
            <a:r>
              <a:rPr lang="en-US" sz="1200" dirty="0">
                <a:latin typeface="Calibri"/>
                <a:cs typeface="Calibri"/>
              </a:rPr>
              <a:t>Confirm that To Be Hired employees reflect the open positions in UCPath that the team intends to fill. If you Added HCM Data to Plan for all employees in a DeptID, you will need to re-enter the data for the To Be Hired employees. Refer to the backup copies you made at the start of the process.</a:t>
            </a:r>
          </a:p>
        </p:txBody>
      </p:sp>
      <p:graphicFrame>
        <p:nvGraphicFramePr>
          <p:cNvPr id="5" name="Diagram 4"/>
          <p:cNvGraphicFramePr/>
          <p:nvPr/>
        </p:nvGraphicFramePr>
        <p:xfrm>
          <a:off x="401449" y="1828800"/>
          <a:ext cx="3560951" cy="243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01449" y="1082829"/>
            <a:ext cx="8132951" cy="369332"/>
          </a:xfrm>
          <a:prstGeom prst="rect">
            <a:avLst/>
          </a:prstGeom>
          <a:solidFill>
            <a:schemeClr val="bg1">
              <a:lumMod val="85000"/>
            </a:schemeClr>
          </a:solidFill>
        </p:spPr>
        <p:txBody>
          <a:bodyPr wrap="square" rtlCol="0">
            <a:spAutoFit/>
          </a:bodyPr>
          <a:lstStyle/>
          <a:p>
            <a:r>
              <a:rPr lang="en-US" sz="1800" dirty="0">
                <a:latin typeface="+mn-lt"/>
              </a:rPr>
              <a:t>Forms and processes to help you plan for existing and to be hired employees: </a:t>
            </a:r>
            <a:endParaRPr lang="en-US" dirty="0">
              <a:latin typeface="+mn-lt"/>
            </a:endParaRPr>
          </a:p>
        </p:txBody>
      </p:sp>
    </p:spTree>
    <p:extLst>
      <p:ext uri="{BB962C8B-B14F-4D97-AF65-F5344CB8AC3E}">
        <p14:creationId xmlns:p14="http://schemas.microsoft.com/office/powerpoint/2010/main" val="81416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Training</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10" name="Rectangle 9"/>
          <p:cNvSpPr/>
          <p:nvPr/>
        </p:nvSpPr>
        <p:spPr>
          <a:xfrm>
            <a:off x="0" y="5867400"/>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https://calplanning.berkeley.edu/training</a:t>
            </a:r>
          </a:p>
        </p:txBody>
      </p:sp>
      <p:sp>
        <p:nvSpPr>
          <p:cNvPr id="12" name="object 4"/>
          <p:cNvSpPr txBox="1"/>
          <p:nvPr/>
        </p:nvSpPr>
        <p:spPr>
          <a:xfrm>
            <a:off x="4419600" y="2743200"/>
            <a:ext cx="3945888" cy="1915268"/>
          </a:xfrm>
          <a:prstGeom prst="rect">
            <a:avLst/>
          </a:prstGeom>
          <a:solidFill>
            <a:srgbClr val="003262"/>
          </a:solidFill>
        </p:spPr>
        <p:txBody>
          <a:bodyPr vert="horz" wrap="square" lIns="0" tIns="12065" rIns="0" bIns="0" rtlCol="0">
            <a:spAutoFit/>
          </a:bodyPr>
          <a:lstStyle/>
          <a:p>
            <a:pPr marL="299085" marR="5080" indent="-287020">
              <a:lnSpc>
                <a:spcPct val="100000"/>
              </a:lnSpc>
              <a:spcAft>
                <a:spcPts val="600"/>
              </a:spcAft>
              <a:buFont typeface="Arial"/>
              <a:buChar char="•"/>
              <a:tabLst>
                <a:tab pos="299085" algn="l"/>
                <a:tab pos="299720" algn="l"/>
              </a:tabLst>
            </a:pPr>
            <a:endParaRPr lang="en-US" sz="1600" dirty="0">
              <a:solidFill>
                <a:schemeClr val="bg1"/>
              </a:solidFill>
              <a:latin typeface="Calibri"/>
              <a:cs typeface="Calibri"/>
            </a:endParaRPr>
          </a:p>
          <a:p>
            <a:pPr marL="299085" marR="5080" indent="-287020">
              <a:lnSpc>
                <a:spcPct val="100000"/>
              </a:lnSpc>
              <a:spcAft>
                <a:spcPts val="600"/>
              </a:spcAft>
              <a:buFont typeface="Arial"/>
              <a:buChar char="•"/>
              <a:tabLst>
                <a:tab pos="299085" algn="l"/>
                <a:tab pos="299720" algn="l"/>
              </a:tabLst>
            </a:pPr>
            <a:r>
              <a:rPr lang="en-US" sz="1600" dirty="0">
                <a:solidFill>
                  <a:schemeClr val="bg1"/>
                </a:solidFill>
                <a:latin typeface="Calibri"/>
                <a:cs typeface="Calibri"/>
              </a:rPr>
              <a:t>Content for each class is available on the website for anyone to use at any time; no need to enroll in a class</a:t>
            </a:r>
          </a:p>
          <a:p>
            <a:pPr marL="299085" marR="5080" indent="-287020">
              <a:lnSpc>
                <a:spcPct val="100000"/>
              </a:lnSpc>
              <a:spcBef>
                <a:spcPts val="95"/>
              </a:spcBef>
              <a:buFont typeface="Arial"/>
              <a:buChar char="•"/>
              <a:tabLst>
                <a:tab pos="299085" algn="l"/>
                <a:tab pos="299720" algn="l"/>
              </a:tabLst>
            </a:pPr>
            <a:r>
              <a:rPr lang="en-US" sz="1600" dirty="0">
                <a:solidFill>
                  <a:schemeClr val="bg1"/>
                </a:solidFill>
                <a:latin typeface="Calibri"/>
                <a:cs typeface="Calibri"/>
              </a:rPr>
              <a:t>Job aids available on topics across the curriculum</a:t>
            </a:r>
          </a:p>
          <a:p>
            <a:pPr marL="299085" marR="5080" indent="-287020">
              <a:lnSpc>
                <a:spcPct val="100000"/>
              </a:lnSpc>
              <a:spcBef>
                <a:spcPts val="95"/>
              </a:spcBef>
              <a:buFont typeface="Arial"/>
              <a:buChar char="•"/>
              <a:tabLst>
                <a:tab pos="299085" algn="l"/>
                <a:tab pos="299720" algn="l"/>
              </a:tabLst>
            </a:pPr>
            <a:endParaRPr lang="en-US" sz="1600" dirty="0">
              <a:solidFill>
                <a:schemeClr val="bg1"/>
              </a:solidFill>
              <a:latin typeface="Calibri"/>
              <a:cs typeface="Calibri"/>
            </a:endParaRPr>
          </a:p>
        </p:txBody>
      </p:sp>
      <p:pic>
        <p:nvPicPr>
          <p:cNvPr id="13" name="Picture 12"/>
          <p:cNvPicPr>
            <a:picLocks noChangeAspect="1"/>
          </p:cNvPicPr>
          <p:nvPr/>
        </p:nvPicPr>
        <p:blipFill>
          <a:blip r:embed="rId2"/>
          <a:stretch>
            <a:fillRect/>
          </a:stretch>
        </p:blipFill>
        <p:spPr>
          <a:xfrm>
            <a:off x="401448" y="1143000"/>
            <a:ext cx="2798951" cy="4476245"/>
          </a:xfrm>
          <a:prstGeom prst="rect">
            <a:avLst/>
          </a:prstGeom>
          <a:ln>
            <a:solidFill>
              <a:schemeClr val="tx2"/>
            </a:solidFill>
          </a:ln>
        </p:spPr>
      </p:pic>
    </p:spTree>
    <p:extLst>
      <p:ext uri="{BB962C8B-B14F-4D97-AF65-F5344CB8AC3E}">
        <p14:creationId xmlns:p14="http://schemas.microsoft.com/office/powerpoint/2010/main" val="3928814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Backup HCP Data</a:t>
            </a:r>
            <a:endParaRPr sz="280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7" name="TextBox 6"/>
          <p:cNvSpPr txBox="1"/>
          <p:nvPr/>
        </p:nvSpPr>
        <p:spPr>
          <a:xfrm>
            <a:off x="381000" y="990600"/>
            <a:ext cx="7010400" cy="1677382"/>
          </a:xfrm>
          <a:prstGeom prst="rect">
            <a:avLst/>
          </a:prstGeom>
          <a:noFill/>
        </p:spPr>
        <p:txBody>
          <a:bodyPr wrap="square" rtlCol="0">
            <a:spAutoFit/>
          </a:bodyPr>
          <a:lstStyle/>
          <a:p>
            <a:pPr>
              <a:spcAft>
                <a:spcPts val="600"/>
              </a:spcAft>
            </a:pPr>
            <a:r>
              <a:rPr lang="en-US" sz="1600" dirty="0">
                <a:latin typeface="+mn-lt"/>
              </a:rPr>
              <a:t>Backup from the Manage Existing Employees and Job Codes task:</a:t>
            </a:r>
          </a:p>
          <a:p>
            <a:pPr marL="285750" indent="-285750">
              <a:buFont typeface="Arial" panose="020B0604020202020204" pitchFamily="34" charset="0"/>
              <a:buChar char="•"/>
            </a:pPr>
            <a:r>
              <a:rPr lang="en-US" sz="1600" dirty="0">
                <a:latin typeface="+mn-lt"/>
              </a:rPr>
              <a:t>Monthly Pay Rate</a:t>
            </a:r>
          </a:p>
          <a:p>
            <a:pPr marL="285750" indent="-285750">
              <a:buFont typeface="Arial" panose="020B0604020202020204" pitchFamily="34" charset="0"/>
              <a:buChar char="•"/>
            </a:pPr>
            <a:r>
              <a:rPr lang="en-US" sz="1600" dirty="0">
                <a:latin typeface="+mn-lt"/>
              </a:rPr>
              <a:t>Distributions</a:t>
            </a:r>
          </a:p>
          <a:p>
            <a:pPr marL="285750" indent="-285750">
              <a:buFont typeface="Arial" panose="020B0604020202020204" pitchFamily="34" charset="0"/>
              <a:buChar char="•"/>
            </a:pPr>
            <a:endParaRPr lang="en-US" sz="1600" dirty="0">
              <a:latin typeface="+mn-lt"/>
            </a:endParaRPr>
          </a:p>
          <a:p>
            <a:r>
              <a:rPr lang="en-US" sz="1600" dirty="0">
                <a:latin typeface="+mn-lt"/>
              </a:rPr>
              <a:t>From the menu, select Tools / Export as Spreadsheet</a:t>
            </a:r>
          </a:p>
          <a:p>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5017" y="2743200"/>
            <a:ext cx="1813967" cy="2924175"/>
          </a:xfrm>
          <a:prstGeom prst="rect">
            <a:avLst/>
          </a:prstGeom>
        </p:spPr>
      </p:pic>
    </p:spTree>
    <p:extLst>
      <p:ext uri="{BB962C8B-B14F-4D97-AF65-F5344CB8AC3E}">
        <p14:creationId xmlns:p14="http://schemas.microsoft.com/office/powerpoint/2010/main" val="54348973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7823026" cy="566738"/>
          </a:xfrm>
        </p:spPr>
        <p:txBody>
          <a:bodyPr>
            <a:noAutofit/>
          </a:bodyPr>
          <a:lstStyle/>
          <a:p>
            <a:r>
              <a:rPr lang="en-US" sz="2800" b="0" dirty="0"/>
              <a:t>Review HCM Data to Add to Plan</a:t>
            </a:r>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397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Review HCM Data to Add to Plan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4" name="object 4"/>
          <p:cNvSpPr txBox="1"/>
          <p:nvPr/>
        </p:nvSpPr>
        <p:spPr>
          <a:xfrm>
            <a:off x="470029" y="962614"/>
            <a:ext cx="8124059" cy="319959"/>
          </a:xfrm>
          <a:prstGeom prst="rect">
            <a:avLst/>
          </a:prstGeom>
        </p:spPr>
        <p:txBody>
          <a:bodyPr vert="horz" wrap="square" lIns="0" tIns="12065" rIns="0" bIns="0" rtlCol="0">
            <a:spAutoFit/>
          </a:bodyPr>
          <a:lstStyle/>
          <a:p>
            <a:pPr marL="12065" marR="5080">
              <a:lnSpc>
                <a:spcPct val="100000"/>
              </a:lnSpc>
              <a:spcAft>
                <a:spcPts val="1200"/>
              </a:spcAft>
              <a:tabLst>
                <a:tab pos="299085" algn="l"/>
                <a:tab pos="299720" algn="l"/>
              </a:tabLst>
            </a:pPr>
            <a:r>
              <a:rPr lang="en-US" sz="2000" dirty="0">
                <a:solidFill>
                  <a:srgbClr val="002060"/>
                </a:solidFill>
                <a:latin typeface="Calibri"/>
                <a:cs typeface="Calibri"/>
              </a:rPr>
              <a:t>Task and form helps you update your plan with:</a:t>
            </a:r>
          </a:p>
        </p:txBody>
      </p:sp>
      <p:sp>
        <p:nvSpPr>
          <p:cNvPr id="9" name="object 4"/>
          <p:cNvSpPr txBox="1"/>
          <p:nvPr/>
        </p:nvSpPr>
        <p:spPr>
          <a:xfrm>
            <a:off x="473823" y="1523854"/>
            <a:ext cx="4021978" cy="2895600"/>
          </a:xfrm>
          <a:prstGeom prst="rect">
            <a:avLst/>
          </a:prstGeom>
        </p:spPr>
        <p:txBody>
          <a:bodyPr vert="horz" wrap="square" lIns="0" tIns="12065" rIns="0" bIns="0" rtlCol="0">
            <a:spAutoFit/>
          </a:bodyPr>
          <a:lstStyle/>
          <a:p>
            <a:pPr marL="297815" marR="5080" indent="-285750">
              <a:lnSpc>
                <a:spcPct val="100000"/>
              </a:lnSpc>
              <a:spcAft>
                <a:spcPts val="1200"/>
              </a:spcAft>
              <a:buFont typeface="Arial" panose="020B0604020202020204" pitchFamily="34" charset="0"/>
              <a:buChar char="•"/>
              <a:tabLst>
                <a:tab pos="299085" algn="l"/>
                <a:tab pos="299720" algn="l"/>
              </a:tabLst>
            </a:pPr>
            <a:r>
              <a:rPr lang="en-US" sz="2000" dirty="0">
                <a:solidFill>
                  <a:srgbClr val="002060"/>
                </a:solidFill>
                <a:latin typeface="Calibri"/>
                <a:cs typeface="Calibri"/>
              </a:rPr>
              <a:t>Current and future pay rates and distributions for existing employees</a:t>
            </a:r>
          </a:p>
          <a:p>
            <a:pPr marL="297815" marR="5080" indent="-285750">
              <a:lnSpc>
                <a:spcPct val="100000"/>
              </a:lnSpc>
              <a:spcAft>
                <a:spcPts val="1200"/>
              </a:spcAft>
              <a:buFont typeface="Arial" panose="020B0604020202020204" pitchFamily="34" charset="0"/>
              <a:buChar char="•"/>
              <a:tabLst>
                <a:tab pos="299085" algn="l"/>
                <a:tab pos="299720" algn="l"/>
              </a:tabLst>
            </a:pPr>
            <a:r>
              <a:rPr lang="en-US" sz="2000" dirty="0">
                <a:solidFill>
                  <a:srgbClr val="002060"/>
                </a:solidFill>
                <a:latin typeface="Calibri"/>
                <a:cs typeface="Calibri"/>
              </a:rPr>
              <a:t>New hires and transfers into your department</a:t>
            </a:r>
          </a:p>
          <a:p>
            <a:pPr marL="297815" marR="5080" indent="-285750">
              <a:lnSpc>
                <a:spcPct val="100000"/>
              </a:lnSpc>
              <a:spcAft>
                <a:spcPts val="1200"/>
              </a:spcAft>
              <a:buFont typeface="Arial" panose="020B0604020202020204" pitchFamily="34" charset="0"/>
              <a:buChar char="•"/>
              <a:tabLst>
                <a:tab pos="299085" algn="l"/>
                <a:tab pos="299720" algn="l"/>
              </a:tabLst>
            </a:pPr>
            <a:r>
              <a:rPr lang="en-US" sz="2000" dirty="0">
                <a:solidFill>
                  <a:srgbClr val="002060"/>
                </a:solidFill>
                <a:latin typeface="Calibri"/>
                <a:cs typeface="Calibri"/>
              </a:rPr>
              <a:t>Employees who have left your department and should be removed from your plan</a:t>
            </a:r>
          </a:p>
          <a:p>
            <a:pPr marL="12065" marR="5080">
              <a:lnSpc>
                <a:spcPct val="100000"/>
              </a:lnSpc>
              <a:spcBef>
                <a:spcPts val="95"/>
              </a:spcBef>
              <a:tabLst>
                <a:tab pos="299085" algn="l"/>
                <a:tab pos="299720" algn="l"/>
              </a:tabLst>
            </a:pPr>
            <a:endParaRPr lang="en-US" sz="1600" dirty="0">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523854"/>
            <a:ext cx="3289300" cy="3524250"/>
          </a:xfrm>
          <a:prstGeom prst="rect">
            <a:avLst/>
          </a:prstGeom>
        </p:spPr>
      </p:pic>
    </p:spTree>
    <p:extLst>
      <p:ext uri="{BB962C8B-B14F-4D97-AF65-F5344CB8AC3E}">
        <p14:creationId xmlns:p14="http://schemas.microsoft.com/office/powerpoint/2010/main" val="37321663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20165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Review HCM data to add to plan: FY26 Salary Increases </a:t>
            </a:r>
            <a:endParaRPr sz="2800" b="0" spc="-10" dirty="0"/>
          </a:p>
        </p:txBody>
      </p:sp>
      <p:sp>
        <p:nvSpPr>
          <p:cNvPr id="3" name="object 3"/>
          <p:cNvSpPr/>
          <p:nvPr/>
        </p:nvSpPr>
        <p:spPr>
          <a:xfrm>
            <a:off x="401449" y="914399"/>
            <a:ext cx="8440573" cy="45719"/>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graphicFrame>
        <p:nvGraphicFramePr>
          <p:cNvPr id="7" name="Table 6"/>
          <p:cNvGraphicFramePr>
            <a:graphicFrameLocks noGrp="1"/>
          </p:cNvGraphicFramePr>
          <p:nvPr>
            <p:extLst>
              <p:ext uri="{D42A27DB-BD31-4B8C-83A1-F6EECF244321}">
                <p14:modId xmlns:p14="http://schemas.microsoft.com/office/powerpoint/2010/main" val="2185228289"/>
              </p:ext>
            </p:extLst>
          </p:nvPr>
        </p:nvGraphicFramePr>
        <p:xfrm>
          <a:off x="762814" y="1066800"/>
          <a:ext cx="7840293" cy="5728336"/>
        </p:xfrm>
        <a:graphic>
          <a:graphicData uri="http://schemas.openxmlformats.org/drawingml/2006/table">
            <a:tbl>
              <a:tblPr firstRow="1" bandRow="1">
                <a:tableStyleId>{5C22544A-7EE6-4342-B048-85BDC9FD1C3A}</a:tableStyleId>
              </a:tblPr>
              <a:tblGrid>
                <a:gridCol w="2509431">
                  <a:extLst>
                    <a:ext uri="{9D8B030D-6E8A-4147-A177-3AD203B41FA5}">
                      <a16:colId xmlns:a16="http://schemas.microsoft.com/office/drawing/2014/main" val="3160245966"/>
                    </a:ext>
                  </a:extLst>
                </a:gridCol>
                <a:gridCol w="941036">
                  <a:extLst>
                    <a:ext uri="{9D8B030D-6E8A-4147-A177-3AD203B41FA5}">
                      <a16:colId xmlns:a16="http://schemas.microsoft.com/office/drawing/2014/main" val="2798011397"/>
                    </a:ext>
                  </a:extLst>
                </a:gridCol>
                <a:gridCol w="4389826">
                  <a:extLst>
                    <a:ext uri="{9D8B030D-6E8A-4147-A177-3AD203B41FA5}">
                      <a16:colId xmlns:a16="http://schemas.microsoft.com/office/drawing/2014/main" val="613486761"/>
                    </a:ext>
                  </a:extLst>
                </a:gridCol>
              </a:tblGrid>
              <a:tr h="348858">
                <a:tc>
                  <a:txBody>
                    <a:bodyPr/>
                    <a:lstStyle/>
                    <a:p>
                      <a:pPr rtl="0" fontAlgn="ctr">
                        <a:spcBef>
                          <a:spcPts val="0"/>
                        </a:spcBef>
                        <a:spcAft>
                          <a:spcPts val="0"/>
                        </a:spcAft>
                      </a:pPr>
                      <a:r>
                        <a:rPr lang="en-US" sz="1200" b="0" i="0" u="none" strike="noStrike" dirty="0">
                          <a:solidFill>
                            <a:srgbClr val="333333"/>
                          </a:solidFill>
                          <a:effectLst/>
                          <a:latin typeface="Calibri" panose="020F0502020204030204" pitchFamily="34" charset="0"/>
                        </a:rPr>
                        <a:t>Employee Type</a:t>
                      </a:r>
                      <a:endParaRPr lang="en-US" sz="1200" dirty="0">
                        <a:effectLst/>
                      </a:endParaRPr>
                    </a:p>
                  </a:txBody>
                  <a:tcPr marL="63500" marR="63500" marT="63500" marB="63500" anchor="ctr"/>
                </a:tc>
                <a:tc>
                  <a:txBody>
                    <a:bodyPr/>
                    <a:lstStyle/>
                    <a:p>
                      <a:pPr algn="l" rtl="0" fontAlgn="ctr">
                        <a:spcBef>
                          <a:spcPts val="0"/>
                        </a:spcBef>
                        <a:spcAft>
                          <a:spcPts val="0"/>
                        </a:spcAft>
                      </a:pPr>
                      <a:r>
                        <a:rPr lang="en-US" sz="1200" b="0" i="0" u="none" strike="noStrike" dirty="0">
                          <a:solidFill>
                            <a:srgbClr val="333333"/>
                          </a:solidFill>
                          <a:effectLst/>
                          <a:latin typeface="Calibri" panose="020F0502020204030204" pitchFamily="34" charset="0"/>
                        </a:rPr>
                        <a:t>Union Code</a:t>
                      </a:r>
                      <a:endParaRPr lang="en-US" sz="1200" dirty="0">
                        <a:effectLst/>
                      </a:endParaRPr>
                    </a:p>
                  </a:txBody>
                  <a:tcPr marL="63500" marR="63500" marT="63500" marB="63500" anchor="ctr"/>
                </a:tc>
                <a:tc>
                  <a:txBody>
                    <a:bodyPr/>
                    <a:lstStyle/>
                    <a:p>
                      <a:pPr rtl="0" fontAlgn="ctr">
                        <a:spcBef>
                          <a:spcPts val="0"/>
                        </a:spcBef>
                        <a:spcAft>
                          <a:spcPts val="0"/>
                        </a:spcAft>
                      </a:pPr>
                      <a:r>
                        <a:rPr lang="en-US" sz="1200" b="0" i="0" u="none" strike="noStrike">
                          <a:solidFill>
                            <a:srgbClr val="333333"/>
                          </a:solidFill>
                          <a:effectLst/>
                          <a:latin typeface="Calibri" panose="020F0502020204030204" pitchFamily="34" charset="0"/>
                        </a:rPr>
                        <a:t>FY25 Monthly Pay Rate Increase</a:t>
                      </a:r>
                      <a:endParaRPr lang="en-US" sz="1200">
                        <a:effectLst/>
                      </a:endParaRPr>
                    </a:p>
                  </a:txBody>
                  <a:tcPr marL="63500" marR="63500" marT="63500" marB="63500" anchor="ctr"/>
                </a:tc>
                <a:extLst>
                  <a:ext uri="{0D108BD9-81ED-4DB2-BD59-A6C34878D82A}">
                    <a16:rowId xmlns:a16="http://schemas.microsoft.com/office/drawing/2014/main" val="2005680164"/>
                  </a:ext>
                </a:extLst>
              </a:tr>
              <a:tr h="519052">
                <a:tc>
                  <a:txBody>
                    <a:bodyPr/>
                    <a:lstStyle/>
                    <a:p>
                      <a:pPr rtl="0" fontAlgn="t">
                        <a:spcBef>
                          <a:spcPts val="0"/>
                        </a:spcBef>
                        <a:spcAft>
                          <a:spcPts val="0"/>
                        </a:spcAft>
                      </a:pPr>
                      <a:r>
                        <a:rPr lang="en-US" sz="1200" b="0" i="0" u="none" strike="noStrike" dirty="0">
                          <a:solidFill>
                            <a:srgbClr val="333333"/>
                          </a:solidFill>
                          <a:effectLst/>
                          <a:latin typeface="+mn-lt"/>
                        </a:rPr>
                        <a:t>Ladder-Rank Faculty</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A1 &amp; A2</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3.7% range adjustment eff Oct 1</a:t>
                      </a:r>
                      <a:br>
                        <a:rPr lang="en-US" sz="1200" b="0" i="0" u="none" strike="noStrike" dirty="0">
                          <a:solidFill>
                            <a:srgbClr val="333333"/>
                          </a:solidFill>
                          <a:effectLst/>
                          <a:latin typeface="+mn-lt"/>
                        </a:rPr>
                      </a:br>
                      <a:r>
                        <a:rPr lang="en-US" sz="1200" b="0" i="1" u="none" strike="noStrike" dirty="0">
                          <a:solidFill>
                            <a:srgbClr val="333333"/>
                          </a:solidFill>
                          <a:effectLst/>
                          <a:latin typeface="+mn-lt"/>
                        </a:rPr>
                        <a:t>(subject to change, contingent on State support)</a:t>
                      </a:r>
                      <a:endParaRPr lang="en-US" sz="1200" dirty="0">
                        <a:effectLst/>
                        <a:latin typeface="+mn-lt"/>
                      </a:endParaRPr>
                    </a:p>
                  </a:txBody>
                  <a:tcPr marL="63500" marR="63500" marT="63500" marB="63500"/>
                </a:tc>
                <a:extLst>
                  <a:ext uri="{0D108BD9-81ED-4DB2-BD59-A6C34878D82A}">
                    <a16:rowId xmlns:a16="http://schemas.microsoft.com/office/drawing/2014/main" val="2662113833"/>
                  </a:ext>
                </a:extLst>
              </a:tr>
              <a:tr h="519052">
                <a:tc>
                  <a:txBody>
                    <a:bodyPr/>
                    <a:lstStyle/>
                    <a:p>
                      <a:pPr rtl="0" fontAlgn="t">
                        <a:spcBef>
                          <a:spcPts val="0"/>
                        </a:spcBef>
                        <a:spcAft>
                          <a:spcPts val="0"/>
                        </a:spcAft>
                      </a:pPr>
                      <a:r>
                        <a:rPr lang="en-US" sz="1200" b="0" i="0" u="none" strike="noStrike" dirty="0">
                          <a:solidFill>
                            <a:srgbClr val="333333"/>
                          </a:solidFill>
                          <a:effectLst/>
                          <a:latin typeface="+mn-lt"/>
                        </a:rPr>
                        <a:t>Non-Represented </a:t>
                      </a:r>
                      <a:endParaRPr lang="en-US" sz="1200" dirty="0">
                        <a:effectLst/>
                        <a:latin typeface="+mn-lt"/>
                      </a:endParaRPr>
                    </a:p>
                  </a:txBody>
                  <a:tcPr marL="63500" marR="63500" marT="63500" marB="63500"/>
                </a:tc>
                <a:tc>
                  <a:txBody>
                    <a:bodyPr/>
                    <a:lstStyle/>
                    <a:p>
                      <a:pPr algn="l" fontAlgn="t"/>
                      <a:r>
                        <a:rPr lang="en-US" sz="1200" dirty="0">
                          <a:effectLst/>
                          <a:latin typeface="+mn-lt"/>
                        </a:rPr>
                        <a:t>99 &amp; FX</a:t>
                      </a: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3.7% increase eff Jul 1 </a:t>
                      </a:r>
                      <a:br>
                        <a:rPr lang="en-US" sz="1200" b="0" i="0" u="none" strike="noStrike" dirty="0">
                          <a:solidFill>
                            <a:srgbClr val="333333"/>
                          </a:solidFill>
                          <a:effectLst/>
                          <a:latin typeface="+mn-lt"/>
                        </a:rPr>
                      </a:br>
                      <a:r>
                        <a:rPr lang="en-US" sz="1200" b="0" i="1" u="none" strike="noStrike" dirty="0">
                          <a:solidFill>
                            <a:srgbClr val="333333"/>
                          </a:solidFill>
                          <a:effectLst/>
                          <a:latin typeface="+mn-lt"/>
                        </a:rPr>
                        <a:t>(subject to change, contingent on State support)</a:t>
                      </a:r>
                      <a:endParaRPr lang="en-US" sz="1200" dirty="0">
                        <a:effectLst/>
                        <a:latin typeface="+mn-lt"/>
                      </a:endParaRPr>
                    </a:p>
                  </a:txBody>
                  <a:tcPr marL="63500" marR="63500" marT="63500" marB="63500"/>
                </a:tc>
                <a:extLst>
                  <a:ext uri="{0D108BD9-81ED-4DB2-BD59-A6C34878D82A}">
                    <a16:rowId xmlns:a16="http://schemas.microsoft.com/office/drawing/2014/main" val="3166279348"/>
                  </a:ext>
                </a:extLst>
              </a:tr>
              <a:tr h="326414">
                <a:tc>
                  <a:txBody>
                    <a:bodyPr/>
                    <a:lstStyle/>
                    <a:p>
                      <a:pPr rtl="0" fontAlgn="t">
                        <a:spcBef>
                          <a:spcPts val="0"/>
                        </a:spcBef>
                        <a:spcAft>
                          <a:spcPts val="0"/>
                        </a:spcAft>
                      </a:pPr>
                      <a:r>
                        <a:rPr lang="en-US" sz="1200" b="0" i="0" u="none" strike="noStrike" dirty="0">
                          <a:solidFill>
                            <a:srgbClr val="333333"/>
                          </a:solidFill>
                          <a:effectLst/>
                          <a:latin typeface="+mn-lt"/>
                        </a:rPr>
                        <a:t>CX - Clerical &amp; Allied Services</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CX</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3.7% increase plus a step increase effective Jul 1</a:t>
                      </a:r>
                      <a:endParaRPr lang="en-US" sz="1200" dirty="0">
                        <a:effectLst/>
                        <a:latin typeface="+mn-lt"/>
                      </a:endParaRPr>
                    </a:p>
                  </a:txBody>
                  <a:tcPr marL="63500" marR="63500" marT="63500" marB="63500"/>
                </a:tc>
                <a:extLst>
                  <a:ext uri="{0D108BD9-81ED-4DB2-BD59-A6C34878D82A}">
                    <a16:rowId xmlns:a16="http://schemas.microsoft.com/office/drawing/2014/main" val="275395672"/>
                  </a:ext>
                </a:extLst>
              </a:tr>
              <a:tr h="344024">
                <a:tc>
                  <a:txBody>
                    <a:bodyPr/>
                    <a:lstStyle/>
                    <a:p>
                      <a:pPr marL="0" marR="0" lvl="0" indent="0" defTabSz="914400" rtl="0" eaLnBrk="1" fontAlgn="t" latinLnBrk="0" hangingPunct="1">
                        <a:lnSpc>
                          <a:spcPct val="100000"/>
                        </a:lnSpc>
                        <a:spcBef>
                          <a:spcPts val="0"/>
                        </a:spcBef>
                        <a:spcAft>
                          <a:spcPts val="0"/>
                        </a:spcAft>
                        <a:buClrTx/>
                        <a:buSzTx/>
                        <a:buFontTx/>
                        <a:buNone/>
                        <a:tabLst/>
                        <a:defRPr/>
                      </a:pPr>
                      <a:r>
                        <a:rPr lang="en-US" sz="1200" b="0" i="0" u="none" strike="noStrike" dirty="0">
                          <a:solidFill>
                            <a:srgbClr val="333333"/>
                          </a:solidFill>
                          <a:effectLst/>
                          <a:latin typeface="+mn-lt"/>
                        </a:rPr>
                        <a:t>DX - Student Health Phys &amp; Dentists</a:t>
                      </a:r>
                    </a:p>
                  </a:txBody>
                  <a:tcPr marL="63500" marR="63500" marT="63500" marB="63500"/>
                </a:tc>
                <a:tc>
                  <a:txBody>
                    <a:bodyPr/>
                    <a:lstStyle/>
                    <a:p>
                      <a:pPr algn="l" rtl="0" fontAlgn="t">
                        <a:spcBef>
                          <a:spcPts val="0"/>
                        </a:spcBef>
                        <a:spcAft>
                          <a:spcPts val="0"/>
                        </a:spcAft>
                      </a:pPr>
                      <a:r>
                        <a:rPr lang="en-US" sz="1200" dirty="0">
                          <a:effectLst/>
                          <a:latin typeface="+mn-lt"/>
                        </a:rPr>
                        <a:t>DX</a:t>
                      </a:r>
                    </a:p>
                  </a:txBody>
                  <a:tcPr marL="63500" marR="63500" marT="63500" marB="63500"/>
                </a:tc>
                <a:tc>
                  <a:txBody>
                    <a:bodyPr/>
                    <a:lstStyle/>
                    <a:p>
                      <a:pPr rtl="0" fontAlgn="t">
                        <a:spcBef>
                          <a:spcPts val="0"/>
                        </a:spcBef>
                        <a:spcAft>
                          <a:spcPts val="0"/>
                        </a:spcAft>
                      </a:pPr>
                      <a:r>
                        <a:rPr lang="en-US" sz="1200" dirty="0">
                          <a:effectLst/>
                          <a:latin typeface="+mn-lt"/>
                        </a:rPr>
                        <a:t>5% increase effective Jul 1</a:t>
                      </a:r>
                    </a:p>
                  </a:txBody>
                  <a:tcPr marL="63500" marR="63500" marT="63500" marB="63500"/>
                </a:tc>
                <a:extLst>
                  <a:ext uri="{0D108BD9-81ED-4DB2-BD59-A6C34878D82A}">
                    <a16:rowId xmlns:a16="http://schemas.microsoft.com/office/drawing/2014/main" val="2299087982"/>
                  </a:ext>
                </a:extLst>
              </a:tr>
              <a:tr h="533400">
                <a:tc>
                  <a:txBody>
                    <a:bodyPr/>
                    <a:lstStyle/>
                    <a:p>
                      <a:pPr rtl="0" fontAlgn="t">
                        <a:spcBef>
                          <a:spcPts val="0"/>
                        </a:spcBef>
                        <a:spcAft>
                          <a:spcPts val="0"/>
                        </a:spcAft>
                      </a:pPr>
                      <a:r>
                        <a:rPr lang="en-US" sz="1200" b="0" i="0" u="none" strike="noStrike" dirty="0">
                          <a:solidFill>
                            <a:srgbClr val="333333"/>
                          </a:solidFill>
                          <a:effectLst/>
                          <a:latin typeface="+mn-lt"/>
                        </a:rPr>
                        <a:t>IX - Non-Senate Instructional</a:t>
                      </a:r>
                    </a:p>
                    <a:p>
                      <a:pPr rtl="0" fontAlgn="t">
                        <a:spcBef>
                          <a:spcPts val="0"/>
                        </a:spcBef>
                        <a:spcAft>
                          <a:spcPts val="0"/>
                        </a:spcAft>
                      </a:pPr>
                      <a:r>
                        <a:rPr lang="en-US" sz="1200" b="0" i="0" u="none" strike="noStrike" dirty="0">
                          <a:solidFill>
                            <a:srgbClr val="333333"/>
                          </a:solidFill>
                          <a:effectLst/>
                          <a:latin typeface="+mn-lt"/>
                        </a:rPr>
                        <a:t>PA - Police Officers</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a:solidFill>
                            <a:srgbClr val="333333"/>
                          </a:solidFill>
                          <a:effectLst/>
                          <a:latin typeface="+mn-lt"/>
                        </a:rPr>
                        <a:t>IX</a:t>
                      </a:r>
                      <a:endParaRPr lang="en-US" sz="1200" dirty="0">
                        <a:effectLst/>
                        <a:latin typeface="+mn-lt"/>
                      </a:endParaRPr>
                    </a:p>
                    <a:p>
                      <a:pPr algn="l" rtl="0" fontAlgn="t">
                        <a:spcBef>
                          <a:spcPts val="0"/>
                        </a:spcBef>
                        <a:spcAft>
                          <a:spcPts val="0"/>
                        </a:spcAft>
                      </a:pPr>
                      <a:r>
                        <a:rPr lang="en-US" sz="1200" b="0" i="0" u="none" strike="noStrike" dirty="0">
                          <a:solidFill>
                            <a:srgbClr val="333333"/>
                          </a:solidFill>
                          <a:effectLst/>
                          <a:latin typeface="+mn-lt"/>
                        </a:rPr>
                        <a:t>PA</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4% increase effective Jul 1</a:t>
                      </a:r>
                      <a:endParaRPr lang="en-US" sz="1200" dirty="0">
                        <a:effectLst/>
                        <a:latin typeface="+mn-lt"/>
                      </a:endParaRPr>
                    </a:p>
                  </a:txBody>
                  <a:tcPr marL="63500" marR="63500" marT="63500" marB="63500"/>
                </a:tc>
                <a:extLst>
                  <a:ext uri="{0D108BD9-81ED-4DB2-BD59-A6C34878D82A}">
                    <a16:rowId xmlns:a16="http://schemas.microsoft.com/office/drawing/2014/main" val="2527129526"/>
                  </a:ext>
                </a:extLst>
              </a:tr>
              <a:tr h="519052">
                <a:tc>
                  <a:txBody>
                    <a:bodyPr/>
                    <a:lstStyle/>
                    <a:p>
                      <a:pPr rtl="0" fontAlgn="t">
                        <a:spcBef>
                          <a:spcPts val="0"/>
                        </a:spcBef>
                        <a:spcAft>
                          <a:spcPts val="0"/>
                        </a:spcAft>
                      </a:pPr>
                      <a:r>
                        <a:rPr lang="en-US" sz="1200" b="0" i="0" u="none" strike="noStrike" dirty="0">
                          <a:solidFill>
                            <a:srgbClr val="333333"/>
                          </a:solidFill>
                          <a:effectLst/>
                          <a:latin typeface="+mn-lt"/>
                        </a:rPr>
                        <a:t>LX - Professional Librarians</a:t>
                      </a:r>
                    </a:p>
                    <a:p>
                      <a:pPr rtl="0" fontAlgn="t">
                        <a:spcBef>
                          <a:spcPts val="0"/>
                        </a:spcBef>
                        <a:spcAft>
                          <a:spcPts val="0"/>
                        </a:spcAft>
                      </a:pPr>
                      <a:r>
                        <a:rPr lang="en-US" sz="1200" b="0" i="0" u="none" strike="noStrike" dirty="0">
                          <a:solidFill>
                            <a:srgbClr val="333333"/>
                          </a:solidFill>
                          <a:effectLst/>
                          <a:latin typeface="+mn-lt"/>
                        </a:rPr>
                        <a:t>RA - Academic Researchers</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LX</a:t>
                      </a:r>
                    </a:p>
                    <a:p>
                      <a:pPr algn="l" rtl="0" fontAlgn="t">
                        <a:spcBef>
                          <a:spcPts val="0"/>
                        </a:spcBef>
                        <a:spcAft>
                          <a:spcPts val="0"/>
                        </a:spcAft>
                      </a:pPr>
                      <a:r>
                        <a:rPr lang="en-US" sz="1200" b="0" i="0" u="none" strike="noStrike" dirty="0">
                          <a:solidFill>
                            <a:srgbClr val="333333"/>
                          </a:solidFill>
                          <a:effectLst/>
                          <a:latin typeface="+mn-lt"/>
                        </a:rPr>
                        <a:t>RA</a:t>
                      </a:r>
                      <a:endParaRPr lang="en-US" sz="1200" dirty="0">
                        <a:effectLst/>
                        <a:latin typeface="+mn-lt"/>
                      </a:endParaRPr>
                    </a:p>
                  </a:txBody>
                  <a:tcPr marL="63500" marR="63500" marT="63500" marB="63500"/>
                </a:tc>
                <a:tc>
                  <a:txBody>
                    <a:bodyPr/>
                    <a:lstStyle/>
                    <a:p>
                      <a:pPr rtl="0" fontAlgn="t">
                        <a:spcBef>
                          <a:spcPts val="0"/>
                        </a:spcBef>
                        <a:spcAft>
                          <a:spcPts val="0"/>
                        </a:spcAft>
                      </a:pPr>
                      <a:r>
                        <a:rPr lang="fr-FR" sz="1200" b="0" i="0" u="none" strike="noStrike" dirty="0">
                          <a:solidFill>
                            <a:srgbClr val="333333"/>
                          </a:solidFill>
                          <a:effectLst/>
                          <a:latin typeface="+mn-lt"/>
                        </a:rPr>
                        <a:t>3.5% </a:t>
                      </a:r>
                      <a:r>
                        <a:rPr lang="fr-FR" sz="1200" b="0" i="0" u="none" strike="noStrike" dirty="0" err="1">
                          <a:solidFill>
                            <a:srgbClr val="333333"/>
                          </a:solidFill>
                          <a:effectLst/>
                          <a:latin typeface="+mn-lt"/>
                        </a:rPr>
                        <a:t>increase</a:t>
                      </a:r>
                      <a:r>
                        <a:rPr lang="fr-FR" sz="1200" b="0" i="0" u="none" strike="noStrike" dirty="0">
                          <a:solidFill>
                            <a:srgbClr val="333333"/>
                          </a:solidFill>
                          <a:effectLst/>
                          <a:latin typeface="+mn-lt"/>
                        </a:rPr>
                        <a:t> effective </a:t>
                      </a:r>
                      <a:r>
                        <a:rPr lang="fr-FR" sz="1200" b="0" i="0" u="none" strike="noStrike" dirty="0" err="1">
                          <a:solidFill>
                            <a:srgbClr val="333333"/>
                          </a:solidFill>
                          <a:effectLst/>
                          <a:latin typeface="+mn-lt"/>
                        </a:rPr>
                        <a:t>Jul</a:t>
                      </a:r>
                      <a:r>
                        <a:rPr lang="fr-FR" sz="1200" b="0" i="0" u="none" strike="noStrike" dirty="0">
                          <a:solidFill>
                            <a:srgbClr val="333333"/>
                          </a:solidFill>
                          <a:effectLst/>
                          <a:latin typeface="+mn-lt"/>
                        </a:rPr>
                        <a:t> 1</a:t>
                      </a:r>
                      <a:endParaRPr lang="fr-FR" sz="1200" dirty="0">
                        <a:effectLst/>
                        <a:latin typeface="+mn-lt"/>
                      </a:endParaRPr>
                    </a:p>
                  </a:txBody>
                  <a:tcPr marL="63500" marR="63500" marT="63500" marB="63500"/>
                </a:tc>
                <a:extLst>
                  <a:ext uri="{0D108BD9-81ED-4DB2-BD59-A6C34878D82A}">
                    <a16:rowId xmlns:a16="http://schemas.microsoft.com/office/drawing/2014/main" val="721148445"/>
                  </a:ext>
                </a:extLst>
              </a:tr>
              <a:tr h="519052">
                <a:tc>
                  <a:txBody>
                    <a:bodyPr/>
                    <a:lstStyle/>
                    <a:p>
                      <a:pPr rtl="0" fontAlgn="t">
                        <a:spcBef>
                          <a:spcPts val="0"/>
                        </a:spcBef>
                        <a:spcAft>
                          <a:spcPts val="0"/>
                        </a:spcAft>
                      </a:pPr>
                      <a:r>
                        <a:rPr lang="en-US" sz="1200" b="0" i="0" u="none" strike="noStrike" dirty="0">
                          <a:solidFill>
                            <a:srgbClr val="333333"/>
                          </a:solidFill>
                          <a:effectLst/>
                          <a:latin typeface="+mn-lt"/>
                        </a:rPr>
                        <a:t>GS - Berkeley Printing Trades</a:t>
                      </a:r>
                      <a:endParaRPr lang="en-US" sz="1200" dirty="0">
                        <a:effectLst/>
                        <a:latin typeface="+mn-lt"/>
                      </a:endParaRPr>
                    </a:p>
                    <a:p>
                      <a:pPr rtl="0" fontAlgn="t">
                        <a:spcBef>
                          <a:spcPts val="0"/>
                        </a:spcBef>
                        <a:spcAft>
                          <a:spcPts val="0"/>
                        </a:spcAft>
                      </a:pPr>
                      <a:r>
                        <a:rPr lang="en-US" sz="1200" b="0" i="0" u="none" strike="noStrike" dirty="0">
                          <a:solidFill>
                            <a:srgbClr val="333333"/>
                          </a:solidFill>
                          <a:effectLst/>
                          <a:latin typeface="+mn-lt"/>
                        </a:rPr>
                        <a:t>KB - Berkeley Skilled Craft</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GS</a:t>
                      </a:r>
                      <a:endParaRPr lang="en-US" sz="1200" dirty="0">
                        <a:effectLst/>
                        <a:latin typeface="+mn-lt"/>
                      </a:endParaRPr>
                    </a:p>
                    <a:p>
                      <a:pPr algn="l" rtl="0" fontAlgn="t">
                        <a:spcBef>
                          <a:spcPts val="0"/>
                        </a:spcBef>
                        <a:spcAft>
                          <a:spcPts val="0"/>
                        </a:spcAft>
                      </a:pPr>
                      <a:r>
                        <a:rPr lang="en-US" sz="1200" b="0" i="0" u="none" strike="noStrike" dirty="0">
                          <a:solidFill>
                            <a:srgbClr val="333333"/>
                          </a:solidFill>
                          <a:effectLst/>
                          <a:latin typeface="+mn-lt"/>
                        </a:rPr>
                        <a:t>KB</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4% increase eff Oct 1</a:t>
                      </a:r>
                      <a:endParaRPr lang="en-US" sz="1200" dirty="0">
                        <a:effectLst/>
                        <a:latin typeface="+mn-lt"/>
                      </a:endParaRPr>
                    </a:p>
                  </a:txBody>
                  <a:tcPr marL="63500" marR="63500" marT="63500" marB="63500"/>
                </a:tc>
                <a:extLst>
                  <a:ext uri="{0D108BD9-81ED-4DB2-BD59-A6C34878D82A}">
                    <a16:rowId xmlns:a16="http://schemas.microsoft.com/office/drawing/2014/main" val="2483613285"/>
                  </a:ext>
                </a:extLst>
              </a:tr>
              <a:tr h="711690">
                <a:tc>
                  <a:txBody>
                    <a:bodyPr/>
                    <a:lstStyle/>
                    <a:p>
                      <a:pPr rtl="0" fontAlgn="t">
                        <a:spcBef>
                          <a:spcPts val="0"/>
                        </a:spcBef>
                        <a:spcAft>
                          <a:spcPts val="0"/>
                        </a:spcAft>
                      </a:pPr>
                      <a:r>
                        <a:rPr lang="en-US" sz="1200" b="0" i="0" u="none" strike="noStrike" dirty="0">
                          <a:solidFill>
                            <a:srgbClr val="333333"/>
                          </a:solidFill>
                          <a:effectLst/>
                          <a:latin typeface="+mn-lt"/>
                        </a:rPr>
                        <a:t>HX - Residual Health Care Prof</a:t>
                      </a:r>
                    </a:p>
                    <a:p>
                      <a:pPr rtl="0" fontAlgn="t">
                        <a:spcBef>
                          <a:spcPts val="0"/>
                        </a:spcBef>
                        <a:spcAft>
                          <a:spcPts val="0"/>
                        </a:spcAft>
                      </a:pPr>
                      <a:r>
                        <a:rPr lang="en-US" sz="1200" b="0" i="0" u="none" strike="noStrike" dirty="0">
                          <a:solidFill>
                            <a:srgbClr val="333333"/>
                          </a:solidFill>
                          <a:effectLst/>
                          <a:latin typeface="+mn-lt"/>
                        </a:rPr>
                        <a:t>RX – Research Support Professionals</a:t>
                      </a:r>
                      <a:endParaRPr lang="en-US" sz="1200" dirty="0">
                        <a:effectLst/>
                        <a:latin typeface="+mn-lt"/>
                      </a:endParaRPr>
                    </a:p>
                    <a:p>
                      <a:pPr rtl="0" fontAlgn="t">
                        <a:spcBef>
                          <a:spcPts val="0"/>
                        </a:spcBef>
                        <a:spcAft>
                          <a:spcPts val="0"/>
                        </a:spcAft>
                      </a:pPr>
                      <a:r>
                        <a:rPr lang="en-US" sz="1200" b="0" i="0" u="none" strike="noStrike" dirty="0">
                          <a:solidFill>
                            <a:srgbClr val="333333"/>
                          </a:solidFill>
                          <a:effectLst/>
                          <a:latin typeface="+mn-lt"/>
                        </a:rPr>
                        <a:t>TX – Technical</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HX</a:t>
                      </a:r>
                    </a:p>
                    <a:p>
                      <a:pPr algn="l" rtl="0" fontAlgn="t">
                        <a:spcBef>
                          <a:spcPts val="0"/>
                        </a:spcBef>
                        <a:spcAft>
                          <a:spcPts val="0"/>
                        </a:spcAft>
                      </a:pPr>
                      <a:r>
                        <a:rPr lang="en-US" sz="1200" b="0" i="0" u="none" strike="noStrike" dirty="0">
                          <a:solidFill>
                            <a:srgbClr val="333333"/>
                          </a:solidFill>
                          <a:effectLst/>
                          <a:latin typeface="+mn-lt"/>
                        </a:rPr>
                        <a:t>RX</a:t>
                      </a:r>
                      <a:endParaRPr lang="en-US" sz="1200" dirty="0">
                        <a:effectLst/>
                        <a:latin typeface="+mn-lt"/>
                      </a:endParaRPr>
                    </a:p>
                    <a:p>
                      <a:pPr algn="l" rtl="0" fontAlgn="t">
                        <a:spcBef>
                          <a:spcPts val="0"/>
                        </a:spcBef>
                        <a:spcAft>
                          <a:spcPts val="0"/>
                        </a:spcAft>
                      </a:pPr>
                      <a:r>
                        <a:rPr lang="en-US" sz="1200" b="0" i="0" u="none" strike="noStrike" dirty="0">
                          <a:solidFill>
                            <a:srgbClr val="333333"/>
                          </a:solidFill>
                          <a:effectLst/>
                          <a:latin typeface="+mn-lt"/>
                        </a:rPr>
                        <a:t>TX</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3% increase eff Jul 1; step increase eff Jan 1</a:t>
                      </a:r>
                      <a:endParaRPr lang="en-US" sz="1200" dirty="0">
                        <a:effectLst/>
                        <a:latin typeface="+mn-lt"/>
                      </a:endParaRPr>
                    </a:p>
                  </a:txBody>
                  <a:tcPr marL="63500" marR="63500" marT="63500" marB="63500"/>
                </a:tc>
                <a:extLst>
                  <a:ext uri="{0D108BD9-81ED-4DB2-BD59-A6C34878D82A}">
                    <a16:rowId xmlns:a16="http://schemas.microsoft.com/office/drawing/2014/main" val="650975602"/>
                  </a:ext>
                </a:extLst>
              </a:tr>
              <a:tr h="326414">
                <a:tc>
                  <a:txBody>
                    <a:bodyPr/>
                    <a:lstStyle/>
                    <a:p>
                      <a:pPr rtl="0" fontAlgn="t">
                        <a:spcBef>
                          <a:spcPts val="0"/>
                        </a:spcBef>
                        <a:spcAft>
                          <a:spcPts val="0"/>
                        </a:spcAft>
                      </a:pPr>
                      <a:r>
                        <a:rPr lang="en-US" sz="1200" b="0" i="0" u="none" strike="noStrike" dirty="0">
                          <a:solidFill>
                            <a:srgbClr val="333333"/>
                          </a:solidFill>
                          <a:effectLst/>
                          <a:latin typeface="+mn-lt"/>
                        </a:rPr>
                        <a:t>SX - Service</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SX</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step increase effective Jul 1; 3% increase effective Oct 1</a:t>
                      </a:r>
                      <a:endParaRPr lang="en-US" sz="1200" dirty="0">
                        <a:effectLst/>
                        <a:latin typeface="+mn-lt"/>
                      </a:endParaRPr>
                    </a:p>
                  </a:txBody>
                  <a:tcPr marL="63500" marR="63500" marT="63500" marB="63500"/>
                </a:tc>
                <a:extLst>
                  <a:ext uri="{0D108BD9-81ED-4DB2-BD59-A6C34878D82A}">
                    <a16:rowId xmlns:a16="http://schemas.microsoft.com/office/drawing/2014/main" val="2138860783"/>
                  </a:ext>
                </a:extLst>
              </a:tr>
              <a:tr h="326414">
                <a:tc>
                  <a:txBody>
                    <a:bodyPr/>
                    <a:lstStyle/>
                    <a:p>
                      <a:pPr rtl="0" fontAlgn="t">
                        <a:spcBef>
                          <a:spcPts val="0"/>
                        </a:spcBef>
                        <a:spcAft>
                          <a:spcPts val="0"/>
                        </a:spcAft>
                      </a:pPr>
                      <a:r>
                        <a:rPr lang="en-US" sz="1200" b="0" i="0" u="none" strike="noStrike" dirty="0">
                          <a:solidFill>
                            <a:srgbClr val="333333"/>
                          </a:solidFill>
                          <a:effectLst/>
                          <a:latin typeface="+mn-lt"/>
                        </a:rPr>
                        <a:t>NX - Registered Nurses</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NX</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step increase effective Jul 1; 5% increase effective Jan 1</a:t>
                      </a:r>
                      <a:endParaRPr lang="en-US" sz="1200" dirty="0">
                        <a:effectLst/>
                        <a:latin typeface="+mn-lt"/>
                      </a:endParaRPr>
                    </a:p>
                  </a:txBody>
                  <a:tcPr marL="63500" marR="63500" marT="63500" marB="63500"/>
                </a:tc>
                <a:extLst>
                  <a:ext uri="{0D108BD9-81ED-4DB2-BD59-A6C34878D82A}">
                    <a16:rowId xmlns:a16="http://schemas.microsoft.com/office/drawing/2014/main" val="2371904231"/>
                  </a:ext>
                </a:extLst>
              </a:tr>
              <a:tr h="326414">
                <a:tc>
                  <a:txBody>
                    <a:bodyPr/>
                    <a:lstStyle/>
                    <a:p>
                      <a:pPr rtl="0" fontAlgn="t">
                        <a:spcBef>
                          <a:spcPts val="0"/>
                        </a:spcBef>
                        <a:spcAft>
                          <a:spcPts val="0"/>
                        </a:spcAft>
                      </a:pPr>
                      <a:r>
                        <a:rPr lang="en-US" sz="1200" b="0" i="0" u="none" strike="noStrike" dirty="0">
                          <a:solidFill>
                            <a:srgbClr val="333333"/>
                          </a:solidFill>
                          <a:effectLst/>
                          <a:latin typeface="+mn-lt"/>
                        </a:rPr>
                        <a:t>EX - Patient Care Technical</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EX</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step increase effective Jul 1; 3% increase effective Apr 1 </a:t>
                      </a:r>
                      <a:endParaRPr lang="en-US" sz="1200" dirty="0">
                        <a:effectLst/>
                        <a:latin typeface="+mn-lt"/>
                      </a:endParaRPr>
                    </a:p>
                  </a:txBody>
                  <a:tcPr marL="63500" marR="63500" marT="63500" marB="63500"/>
                </a:tc>
                <a:extLst>
                  <a:ext uri="{0D108BD9-81ED-4DB2-BD59-A6C34878D82A}">
                    <a16:rowId xmlns:a16="http://schemas.microsoft.com/office/drawing/2014/main" val="2548875768"/>
                  </a:ext>
                </a:extLst>
              </a:tr>
              <a:tr h="408500">
                <a:tc>
                  <a:txBody>
                    <a:bodyPr/>
                    <a:lstStyle/>
                    <a:p>
                      <a:pPr rtl="0" fontAlgn="t">
                        <a:spcBef>
                          <a:spcPts val="0"/>
                        </a:spcBef>
                        <a:spcAft>
                          <a:spcPts val="0"/>
                        </a:spcAft>
                      </a:pPr>
                      <a:r>
                        <a:rPr lang="en-US" sz="1200" b="0" i="0" u="none" strike="noStrike" dirty="0">
                          <a:solidFill>
                            <a:srgbClr val="333333"/>
                          </a:solidFill>
                          <a:effectLst/>
                          <a:latin typeface="+mn-lt"/>
                        </a:rPr>
                        <a:t>PX - Post Doctoral Scholars</a:t>
                      </a:r>
                      <a:endParaRPr lang="en-US" sz="1200" dirty="0">
                        <a:effectLst/>
                        <a:latin typeface="+mn-lt"/>
                      </a:endParaRPr>
                    </a:p>
                  </a:txBody>
                  <a:tcPr marL="63500" marR="63500" marT="63500" marB="63500"/>
                </a:tc>
                <a:tc>
                  <a:txBody>
                    <a:bodyPr/>
                    <a:lstStyle/>
                    <a:p>
                      <a:pPr algn="l" rtl="0" fontAlgn="t">
                        <a:spcBef>
                          <a:spcPts val="0"/>
                        </a:spcBef>
                        <a:spcAft>
                          <a:spcPts val="0"/>
                        </a:spcAft>
                      </a:pPr>
                      <a:r>
                        <a:rPr lang="en-US" sz="1200" b="0" i="0" u="none" strike="noStrike" dirty="0">
                          <a:solidFill>
                            <a:srgbClr val="333333"/>
                          </a:solidFill>
                          <a:effectLst/>
                          <a:latin typeface="+mn-lt"/>
                        </a:rPr>
                        <a:t>PX</a:t>
                      </a:r>
                      <a:endParaRPr lang="en-US" sz="1200" dirty="0">
                        <a:effectLst/>
                        <a:latin typeface="+mn-lt"/>
                      </a:endParaRPr>
                    </a:p>
                  </a:txBody>
                  <a:tcPr marL="63500" marR="63500" marT="63500" marB="63500"/>
                </a:tc>
                <a:tc>
                  <a:txBody>
                    <a:bodyPr/>
                    <a:lstStyle/>
                    <a:p>
                      <a:pPr rtl="0" fontAlgn="t">
                        <a:spcBef>
                          <a:spcPts val="0"/>
                        </a:spcBef>
                        <a:spcAft>
                          <a:spcPts val="0"/>
                        </a:spcAft>
                      </a:pPr>
                      <a:r>
                        <a:rPr lang="en-US" sz="1200" b="0" i="0" u="none" strike="noStrike" dirty="0">
                          <a:solidFill>
                            <a:srgbClr val="333333"/>
                          </a:solidFill>
                          <a:effectLst/>
                          <a:latin typeface="+mn-lt"/>
                        </a:rPr>
                        <a:t>The new salary scales are on this </a:t>
                      </a:r>
                      <a:r>
                        <a:rPr lang="en-US" sz="1200" b="0" i="0" u="sng" strike="noStrike" dirty="0">
                          <a:solidFill>
                            <a:srgbClr val="003262"/>
                          </a:solidFill>
                          <a:effectLst/>
                          <a:latin typeface="+mn-lt"/>
                          <a:hlinkClick r:id="rId3"/>
                        </a:rPr>
                        <a:t>UCOP website</a:t>
                      </a:r>
                      <a:r>
                        <a:rPr lang="en-US" sz="1200" b="0" i="0" u="none" strike="noStrike" dirty="0">
                          <a:solidFill>
                            <a:srgbClr val="333333"/>
                          </a:solidFill>
                          <a:effectLst/>
                          <a:latin typeface="+mn-lt"/>
                        </a:rPr>
                        <a:t>, Table 23.</a:t>
                      </a:r>
                      <a:endParaRPr lang="en-US" sz="1200" dirty="0">
                        <a:effectLst/>
                        <a:latin typeface="+mn-lt"/>
                      </a:endParaRPr>
                    </a:p>
                  </a:txBody>
                  <a:tcPr marL="63500" marR="63500" marT="63500" marB="63500"/>
                </a:tc>
                <a:extLst>
                  <a:ext uri="{0D108BD9-81ED-4DB2-BD59-A6C34878D82A}">
                    <a16:rowId xmlns:a16="http://schemas.microsoft.com/office/drawing/2014/main" val="2973782623"/>
                  </a:ext>
                </a:extLst>
              </a:tr>
            </a:tbl>
          </a:graphicData>
        </a:graphic>
      </p:graphicFrame>
    </p:spTree>
    <p:extLst>
      <p:ext uri="{BB962C8B-B14F-4D97-AF65-F5344CB8AC3E}">
        <p14:creationId xmlns:p14="http://schemas.microsoft.com/office/powerpoint/2010/main" val="31904433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Review HCM Data to Add to Plan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70029" y="1211916"/>
            <a:ext cx="1815971" cy="1035540"/>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b="1" dirty="0">
                <a:latin typeface="Calibri"/>
                <a:cs typeface="Calibri"/>
              </a:rPr>
              <a:t>Scenarios</a:t>
            </a:r>
          </a:p>
          <a:p>
            <a:pPr marL="299085" marR="5080" indent="-287020">
              <a:lnSpc>
                <a:spcPct val="100000"/>
              </a:lnSpc>
              <a:spcBef>
                <a:spcPts val="95"/>
              </a:spcBef>
              <a:buFont typeface="Arial"/>
              <a:buChar char="•"/>
              <a:tabLst>
                <a:tab pos="299085" algn="l"/>
                <a:tab pos="299720" algn="l"/>
              </a:tabLst>
            </a:pPr>
            <a:r>
              <a:rPr lang="en-US" sz="1600" dirty="0">
                <a:latin typeface="Calibri"/>
                <a:cs typeface="Calibri"/>
              </a:rPr>
              <a:t>Plan</a:t>
            </a:r>
          </a:p>
          <a:p>
            <a:pPr marL="299085" marR="5080" indent="-287020">
              <a:lnSpc>
                <a:spcPct val="100000"/>
              </a:lnSpc>
              <a:spcBef>
                <a:spcPts val="95"/>
              </a:spcBef>
              <a:buFont typeface="Arial"/>
              <a:buChar char="•"/>
              <a:tabLst>
                <a:tab pos="299085" algn="l"/>
                <a:tab pos="299720" algn="l"/>
              </a:tabLst>
            </a:pPr>
            <a:r>
              <a:rPr lang="en-US" sz="1600" dirty="0">
                <a:latin typeface="Calibri"/>
                <a:cs typeface="Calibri"/>
              </a:rPr>
              <a:t>HCM</a:t>
            </a:r>
          </a:p>
          <a:p>
            <a:pPr marL="299085" marR="5080" indent="-287020">
              <a:lnSpc>
                <a:spcPct val="100000"/>
              </a:lnSpc>
              <a:spcBef>
                <a:spcPts val="95"/>
              </a:spcBef>
              <a:buFont typeface="Arial"/>
              <a:buChar char="•"/>
              <a:tabLst>
                <a:tab pos="299085" algn="l"/>
                <a:tab pos="299720" algn="l"/>
              </a:tabLst>
            </a:pPr>
            <a:r>
              <a:rPr lang="en-US" sz="1600" dirty="0">
                <a:latin typeface="Calibri"/>
                <a:cs typeface="Calibri"/>
              </a:rPr>
              <a:t>FCST vs HCM</a:t>
            </a:r>
          </a:p>
        </p:txBody>
      </p:sp>
      <p:sp>
        <p:nvSpPr>
          <p:cNvPr id="7" name="object 4"/>
          <p:cNvSpPr txBox="1"/>
          <p:nvPr/>
        </p:nvSpPr>
        <p:spPr>
          <a:xfrm>
            <a:off x="3471333" y="1224616"/>
            <a:ext cx="5088888" cy="1071447"/>
          </a:xfrm>
          <a:prstGeom prst="rect">
            <a:avLst/>
          </a:prstGeom>
        </p:spPr>
        <p:txBody>
          <a:bodyPr vert="horz" wrap="square" lIns="0" tIns="12065" rIns="0" bIns="0" rtlCol="0">
            <a:spAutoFit/>
          </a:bodyPr>
          <a:lstStyle/>
          <a:p>
            <a:pPr marL="299085" marR="5080" indent="-287020">
              <a:lnSpc>
                <a:spcPct val="100000"/>
              </a:lnSpc>
              <a:spcAft>
                <a:spcPts val="1200"/>
              </a:spcAft>
              <a:buFont typeface="Arial"/>
              <a:buChar char="•"/>
              <a:tabLst>
                <a:tab pos="299085" algn="l"/>
                <a:tab pos="299720" algn="l"/>
              </a:tabLst>
            </a:pPr>
            <a:r>
              <a:rPr lang="en-US" sz="1600" dirty="0">
                <a:solidFill>
                  <a:schemeClr val="accent6">
                    <a:lumMod val="75000"/>
                  </a:schemeClr>
                </a:solidFill>
                <a:latin typeface="Calibri"/>
                <a:cs typeface="Calibri"/>
              </a:rPr>
              <a:t>Plan</a:t>
            </a:r>
            <a:r>
              <a:rPr lang="en-US" sz="1600" dirty="0">
                <a:latin typeface="Calibri"/>
                <a:cs typeface="Calibri"/>
              </a:rPr>
              <a:t> is from Manage Existing Employees and Job Codes</a:t>
            </a:r>
          </a:p>
          <a:p>
            <a:pPr marL="299085" marR="5080" indent="-287020">
              <a:lnSpc>
                <a:spcPct val="100000"/>
              </a:lnSpc>
              <a:spcAft>
                <a:spcPts val="1200"/>
              </a:spcAft>
              <a:buFont typeface="Arial"/>
              <a:buChar char="•"/>
              <a:tabLst>
                <a:tab pos="299085" algn="l"/>
                <a:tab pos="299720" algn="l"/>
              </a:tabLst>
            </a:pPr>
            <a:r>
              <a:rPr lang="en-US" sz="1600" dirty="0">
                <a:solidFill>
                  <a:schemeClr val="accent6">
                    <a:lumMod val="75000"/>
                  </a:schemeClr>
                </a:solidFill>
                <a:latin typeface="Calibri"/>
                <a:cs typeface="Calibri"/>
              </a:rPr>
              <a:t>HCM</a:t>
            </a:r>
            <a:r>
              <a:rPr lang="en-US" sz="1600" dirty="0">
                <a:latin typeface="Calibri"/>
                <a:cs typeface="Calibri"/>
              </a:rPr>
              <a:t> is from UCPath (actuals)</a:t>
            </a:r>
          </a:p>
          <a:p>
            <a:pPr marL="299085" marR="5080" indent="-287020">
              <a:lnSpc>
                <a:spcPct val="100000"/>
              </a:lnSpc>
              <a:spcBef>
                <a:spcPts val="95"/>
              </a:spcBef>
              <a:buFont typeface="Arial"/>
              <a:buChar char="•"/>
              <a:tabLst>
                <a:tab pos="299085" algn="l"/>
                <a:tab pos="299720" algn="l"/>
              </a:tabLst>
            </a:pPr>
            <a:r>
              <a:rPr lang="en-US" sz="1600" dirty="0">
                <a:solidFill>
                  <a:schemeClr val="accent6">
                    <a:lumMod val="75000"/>
                  </a:schemeClr>
                </a:solidFill>
                <a:latin typeface="Calibri"/>
                <a:cs typeface="Calibri"/>
              </a:rPr>
              <a:t>FCST vs HCM </a:t>
            </a:r>
            <a:r>
              <a:rPr lang="en-US" sz="1600" dirty="0">
                <a:latin typeface="Calibri"/>
                <a:cs typeface="Calibri"/>
              </a:rPr>
              <a:t>is the difference between Plan and HCM</a:t>
            </a:r>
          </a:p>
        </p:txBody>
      </p:sp>
      <p:cxnSp>
        <p:nvCxnSpPr>
          <p:cNvPr id="8" name="Straight Connector 7"/>
          <p:cNvCxnSpPr/>
          <p:nvPr/>
        </p:nvCxnSpPr>
        <p:spPr>
          <a:xfrm>
            <a:off x="3200400" y="914400"/>
            <a:ext cx="0" cy="4495800"/>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514891" y="2590800"/>
            <a:ext cx="8255185" cy="2895600"/>
            <a:chOff x="514891" y="2590800"/>
            <a:chExt cx="8255185" cy="28956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91" y="2590800"/>
              <a:ext cx="8255185" cy="2895600"/>
            </a:xfrm>
            <a:prstGeom prst="rect">
              <a:avLst/>
            </a:prstGeom>
          </p:spPr>
        </p:pic>
        <p:sp>
          <p:nvSpPr>
            <p:cNvPr id="5" name="Rectangle 4"/>
            <p:cNvSpPr/>
            <p:nvPr/>
          </p:nvSpPr>
          <p:spPr>
            <a:xfrm>
              <a:off x="6858000" y="3429000"/>
              <a:ext cx="304800" cy="76200"/>
            </a:xfrm>
            <a:prstGeom prst="rect">
              <a:avLst/>
            </a:prstGeom>
            <a:solidFill>
              <a:srgbClr val="F0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4784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77519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Review HCM Data to Add to Plan - Scenarios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143000"/>
            <a:ext cx="5029200" cy="2247900"/>
          </a:xfrm>
          <a:prstGeom prst="rect">
            <a:avLst/>
          </a:prstGeom>
          <a:ln w="6350">
            <a:solidFill>
              <a:schemeClr val="bg1">
                <a:lumMod val="50000"/>
              </a:schemeClr>
            </a:solidFill>
          </a:ln>
        </p:spPr>
      </p:pic>
      <p:graphicFrame>
        <p:nvGraphicFramePr>
          <p:cNvPr id="12" name="Table 11"/>
          <p:cNvGraphicFramePr>
            <a:graphicFrameLocks noGrp="1"/>
          </p:cNvGraphicFramePr>
          <p:nvPr/>
        </p:nvGraphicFramePr>
        <p:xfrm>
          <a:off x="453206" y="3657600"/>
          <a:ext cx="8140882" cy="2804160"/>
        </p:xfrm>
        <a:graphic>
          <a:graphicData uri="http://schemas.openxmlformats.org/drawingml/2006/table">
            <a:tbl>
              <a:tblPr firstRow="1" bandRow="1">
                <a:tableStyleId>{5C22544A-7EE6-4342-B048-85BDC9FD1C3A}</a:tableStyleId>
              </a:tblPr>
              <a:tblGrid>
                <a:gridCol w="446844">
                  <a:extLst>
                    <a:ext uri="{9D8B030D-6E8A-4147-A177-3AD203B41FA5}">
                      <a16:colId xmlns:a16="http://schemas.microsoft.com/office/drawing/2014/main" val="1915981224"/>
                    </a:ext>
                  </a:extLst>
                </a:gridCol>
                <a:gridCol w="1397587">
                  <a:extLst>
                    <a:ext uri="{9D8B030D-6E8A-4147-A177-3AD203B41FA5}">
                      <a16:colId xmlns:a16="http://schemas.microsoft.com/office/drawing/2014/main" val="1464852429"/>
                    </a:ext>
                  </a:extLst>
                </a:gridCol>
                <a:gridCol w="2825982">
                  <a:extLst>
                    <a:ext uri="{9D8B030D-6E8A-4147-A177-3AD203B41FA5}">
                      <a16:colId xmlns:a16="http://schemas.microsoft.com/office/drawing/2014/main" val="2404465170"/>
                    </a:ext>
                  </a:extLst>
                </a:gridCol>
                <a:gridCol w="3470469">
                  <a:extLst>
                    <a:ext uri="{9D8B030D-6E8A-4147-A177-3AD203B41FA5}">
                      <a16:colId xmlns:a16="http://schemas.microsoft.com/office/drawing/2014/main" val="126373686"/>
                    </a:ext>
                  </a:extLst>
                </a:gridCol>
              </a:tblGrid>
              <a:tr h="0">
                <a:tc>
                  <a:txBody>
                    <a:bodyPr/>
                    <a:lstStyle/>
                    <a:p>
                      <a:r>
                        <a:rPr lang="en-US" sz="1600" dirty="0">
                          <a:latin typeface="Calibri"/>
                          <a:cs typeface="Calibri"/>
                        </a:rPr>
                        <a:t>#</a:t>
                      </a:r>
                    </a:p>
                  </a:txBody>
                  <a:tcPr/>
                </a:tc>
                <a:tc>
                  <a:txBody>
                    <a:bodyPr/>
                    <a:lstStyle/>
                    <a:p>
                      <a:r>
                        <a:rPr lang="en-US" sz="1600" dirty="0">
                          <a:latin typeface="Calibri"/>
                          <a:cs typeface="Calibri"/>
                        </a:rPr>
                        <a:t>Scenarios</a:t>
                      </a:r>
                    </a:p>
                  </a:txBody>
                  <a:tcPr/>
                </a:tc>
                <a:tc>
                  <a:txBody>
                    <a:bodyPr/>
                    <a:lstStyle/>
                    <a:p>
                      <a:r>
                        <a:rPr lang="en-US" sz="1600" dirty="0">
                          <a:latin typeface="Calibri"/>
                          <a:cs typeface="Calibri"/>
                        </a:rPr>
                        <a:t>Description</a:t>
                      </a:r>
                    </a:p>
                  </a:txBody>
                  <a:tcPr/>
                </a:tc>
                <a:tc>
                  <a:txBody>
                    <a:bodyPr/>
                    <a:lstStyle/>
                    <a:p>
                      <a:r>
                        <a:rPr lang="en-US" sz="1600" dirty="0">
                          <a:latin typeface="Calibri"/>
                          <a:cs typeface="Calibri"/>
                        </a:rPr>
                        <a:t>Action</a:t>
                      </a:r>
                    </a:p>
                  </a:txBody>
                  <a:tcPr/>
                </a:tc>
                <a:extLst>
                  <a:ext uri="{0D108BD9-81ED-4DB2-BD59-A6C34878D82A}">
                    <a16:rowId xmlns:a16="http://schemas.microsoft.com/office/drawing/2014/main" val="667068742"/>
                  </a:ext>
                </a:extLst>
              </a:tr>
              <a:tr h="370840">
                <a:tc>
                  <a:txBody>
                    <a:bodyPr/>
                    <a:lstStyle/>
                    <a:p>
                      <a:r>
                        <a:rPr lang="en-US" sz="1600" dirty="0">
                          <a:solidFill>
                            <a:srgbClr val="002060"/>
                          </a:solidFill>
                          <a:latin typeface="Calibri"/>
                          <a:cs typeface="Calibri"/>
                        </a:rPr>
                        <a:t>1</a:t>
                      </a:r>
                    </a:p>
                  </a:txBody>
                  <a:tcPr/>
                </a:tc>
                <a:tc>
                  <a:txBody>
                    <a:bodyPr/>
                    <a:lstStyle/>
                    <a:p>
                      <a:r>
                        <a:rPr lang="en-US" sz="1600" dirty="0">
                          <a:solidFill>
                            <a:srgbClr val="002060"/>
                          </a:solidFill>
                          <a:latin typeface="Calibri"/>
                          <a:cs typeface="Calibri"/>
                        </a:rPr>
                        <a:t>Plan</a:t>
                      </a:r>
                    </a:p>
                    <a:p>
                      <a:r>
                        <a:rPr lang="en-US" sz="1600" dirty="0">
                          <a:solidFill>
                            <a:srgbClr val="002060"/>
                          </a:solidFill>
                          <a:latin typeface="Calibri"/>
                          <a:cs typeface="Calibri"/>
                        </a:rPr>
                        <a:t>HCM</a:t>
                      </a:r>
                    </a:p>
                    <a:p>
                      <a:r>
                        <a:rPr lang="en-US" sz="1600" dirty="0">
                          <a:solidFill>
                            <a:srgbClr val="002060"/>
                          </a:solidFill>
                          <a:latin typeface="Calibri"/>
                          <a:cs typeface="Calibri"/>
                        </a:rPr>
                        <a:t>FCST vs HCM</a:t>
                      </a:r>
                      <a:br>
                        <a:rPr lang="en-US" sz="1600" dirty="0">
                          <a:solidFill>
                            <a:srgbClr val="002060"/>
                          </a:solidFill>
                          <a:latin typeface="Calibri"/>
                          <a:cs typeface="Calibri"/>
                        </a:rPr>
                      </a:br>
                      <a:endParaRPr lang="en-US" sz="1600" dirty="0">
                        <a:solidFill>
                          <a:srgbClr val="002060"/>
                        </a:solidFill>
                        <a:latin typeface="Calibri"/>
                        <a:cs typeface="Calibri"/>
                      </a:endParaRPr>
                    </a:p>
                  </a:txBody>
                  <a:tcPr/>
                </a:tc>
                <a:tc>
                  <a:txBody>
                    <a:bodyPr/>
                    <a:lstStyle/>
                    <a:p>
                      <a:r>
                        <a:rPr lang="en-US" sz="1600" dirty="0">
                          <a:solidFill>
                            <a:srgbClr val="002060"/>
                          </a:solidFill>
                          <a:latin typeface="Calibri"/>
                          <a:cs typeface="Calibri"/>
                        </a:rPr>
                        <a:t>Employee is in plan and has actuals</a:t>
                      </a:r>
                    </a:p>
                  </a:txBody>
                  <a:tcPr/>
                </a:tc>
                <a:tc>
                  <a:txBody>
                    <a:bodyPr/>
                    <a:lstStyle/>
                    <a:p>
                      <a:r>
                        <a:rPr lang="en-US" sz="1600" dirty="0">
                          <a:solidFill>
                            <a:srgbClr val="002060"/>
                          </a:solidFill>
                          <a:latin typeface="Calibri"/>
                          <a:cs typeface="Calibri"/>
                        </a:rPr>
                        <a:t>Add data to plan if variance is material</a:t>
                      </a:r>
                    </a:p>
                  </a:txBody>
                  <a:tcPr/>
                </a:tc>
                <a:extLst>
                  <a:ext uri="{0D108BD9-81ED-4DB2-BD59-A6C34878D82A}">
                    <a16:rowId xmlns:a16="http://schemas.microsoft.com/office/drawing/2014/main" val="35464278"/>
                  </a:ext>
                </a:extLst>
              </a:tr>
              <a:tr h="370840">
                <a:tc>
                  <a:txBody>
                    <a:bodyPr/>
                    <a:lstStyle/>
                    <a:p>
                      <a:r>
                        <a:rPr lang="en-US" sz="1600" dirty="0">
                          <a:solidFill>
                            <a:srgbClr val="002060"/>
                          </a:solidFill>
                          <a:latin typeface="Calibri"/>
                          <a:cs typeface="Calibri"/>
                        </a:rPr>
                        <a:t>2</a:t>
                      </a:r>
                    </a:p>
                  </a:txBody>
                  <a:tcPr/>
                </a:tc>
                <a:tc>
                  <a:txBody>
                    <a:bodyPr/>
                    <a:lstStyle/>
                    <a:p>
                      <a:r>
                        <a:rPr lang="en-US" sz="1600" dirty="0">
                          <a:solidFill>
                            <a:srgbClr val="002060"/>
                          </a:solidFill>
                          <a:latin typeface="+mn-lt"/>
                          <a:cs typeface="Calibri"/>
                        </a:rPr>
                        <a:t>Plan</a:t>
                      </a:r>
                    </a:p>
                    <a:p>
                      <a:r>
                        <a:rPr lang="en-US" sz="1600" dirty="0">
                          <a:solidFill>
                            <a:srgbClr val="002060"/>
                          </a:solidFill>
                          <a:latin typeface="+mn-lt"/>
                          <a:cs typeface="Calibri"/>
                        </a:rPr>
                        <a:t>FCST vs HCM</a:t>
                      </a:r>
                      <a:br>
                        <a:rPr lang="en-US" sz="1600" dirty="0">
                          <a:solidFill>
                            <a:srgbClr val="002060"/>
                          </a:solidFill>
                          <a:latin typeface="+mn-lt"/>
                          <a:cs typeface="Calibri"/>
                        </a:rPr>
                      </a:br>
                      <a:endParaRPr lang="en-US" sz="1600" dirty="0">
                        <a:solidFill>
                          <a:srgbClr val="002060"/>
                        </a:solidFill>
                        <a:latin typeface="+mn-lt"/>
                        <a:cs typeface="Calibri"/>
                      </a:endParaRPr>
                    </a:p>
                  </a:txBody>
                  <a:tcPr/>
                </a:tc>
                <a:tc>
                  <a:txBody>
                    <a:bodyPr/>
                    <a:lstStyle/>
                    <a:p>
                      <a:r>
                        <a:rPr lang="en-US" sz="1600" dirty="0">
                          <a:solidFill>
                            <a:srgbClr val="002060"/>
                          </a:solidFill>
                          <a:latin typeface="Calibri"/>
                          <a:cs typeface="Calibri"/>
                        </a:rPr>
                        <a:t>Employee is in plan but doesn’t have actuals</a:t>
                      </a:r>
                    </a:p>
                  </a:txBody>
                  <a:tcPr/>
                </a:tc>
                <a:tc>
                  <a:txBody>
                    <a:bodyPr/>
                    <a:lstStyle/>
                    <a:p>
                      <a:r>
                        <a:rPr lang="en-US" sz="1600" dirty="0">
                          <a:solidFill>
                            <a:srgbClr val="002060"/>
                          </a:solidFill>
                          <a:latin typeface="Calibri"/>
                          <a:cs typeface="Calibri"/>
                        </a:rPr>
                        <a:t>Delete plan data for months until actuals are expected, or all months</a:t>
                      </a:r>
                      <a:r>
                        <a:rPr lang="en-US" sz="1600" baseline="0" dirty="0">
                          <a:solidFill>
                            <a:srgbClr val="002060"/>
                          </a:solidFill>
                          <a:latin typeface="Calibri"/>
                          <a:cs typeface="Calibri"/>
                        </a:rPr>
                        <a:t> if employee has left</a:t>
                      </a:r>
                      <a:endParaRPr lang="en-US" sz="1600" dirty="0">
                        <a:solidFill>
                          <a:srgbClr val="002060"/>
                        </a:solidFill>
                        <a:latin typeface="Calibri"/>
                        <a:cs typeface="Calibri"/>
                      </a:endParaRPr>
                    </a:p>
                  </a:txBody>
                  <a:tcPr/>
                </a:tc>
                <a:extLst>
                  <a:ext uri="{0D108BD9-81ED-4DB2-BD59-A6C34878D82A}">
                    <a16:rowId xmlns:a16="http://schemas.microsoft.com/office/drawing/2014/main" val="3629036974"/>
                  </a:ext>
                </a:extLst>
              </a:tr>
              <a:tr h="370840">
                <a:tc>
                  <a:txBody>
                    <a:bodyPr/>
                    <a:lstStyle/>
                    <a:p>
                      <a:r>
                        <a:rPr lang="en-US" sz="1600" dirty="0">
                          <a:solidFill>
                            <a:srgbClr val="002060"/>
                          </a:solidFill>
                          <a:latin typeface="Calibri"/>
                          <a:cs typeface="Calibri"/>
                        </a:rPr>
                        <a:t>3</a:t>
                      </a:r>
                    </a:p>
                  </a:txBody>
                  <a:tcPr/>
                </a:tc>
                <a:tc>
                  <a:txBody>
                    <a:bodyPr/>
                    <a:lstStyle/>
                    <a:p>
                      <a:r>
                        <a:rPr lang="en-US" sz="1600" dirty="0">
                          <a:solidFill>
                            <a:srgbClr val="002060"/>
                          </a:solidFill>
                          <a:latin typeface="+mn-lt"/>
                          <a:cs typeface="Calibri"/>
                        </a:rPr>
                        <a:t>HCM</a:t>
                      </a:r>
                    </a:p>
                    <a:p>
                      <a:r>
                        <a:rPr lang="en-US" sz="1600" dirty="0">
                          <a:solidFill>
                            <a:srgbClr val="002060"/>
                          </a:solidFill>
                          <a:latin typeface="+mn-lt"/>
                          <a:cs typeface="Calibri"/>
                        </a:rPr>
                        <a:t>FCST vs HCM</a:t>
                      </a:r>
                    </a:p>
                  </a:txBody>
                  <a:tcPr/>
                </a:tc>
                <a:tc>
                  <a:txBody>
                    <a:bodyPr/>
                    <a:lstStyle/>
                    <a:p>
                      <a:r>
                        <a:rPr lang="en-US" sz="1600" dirty="0">
                          <a:solidFill>
                            <a:srgbClr val="002060"/>
                          </a:solidFill>
                          <a:latin typeface="Calibri"/>
                          <a:cs typeface="Calibri"/>
                        </a:rPr>
                        <a:t>Employee has actuals but isn’t in plan</a:t>
                      </a:r>
                    </a:p>
                  </a:txBody>
                  <a:tcPr/>
                </a:tc>
                <a:tc>
                  <a:txBody>
                    <a:bodyPr/>
                    <a:lstStyle/>
                    <a:p>
                      <a:r>
                        <a:rPr lang="en-US" sz="1600" dirty="0">
                          <a:solidFill>
                            <a:srgbClr val="002060"/>
                          </a:solidFill>
                          <a:latin typeface="Calibri"/>
                          <a:cs typeface="Calibri"/>
                        </a:rPr>
                        <a:t>Add to plan</a:t>
                      </a:r>
                    </a:p>
                  </a:txBody>
                  <a:tcPr/>
                </a:tc>
                <a:extLst>
                  <a:ext uri="{0D108BD9-81ED-4DB2-BD59-A6C34878D82A}">
                    <a16:rowId xmlns:a16="http://schemas.microsoft.com/office/drawing/2014/main" val="3217384879"/>
                  </a:ext>
                </a:extLst>
              </a:tr>
            </a:tbl>
          </a:graphicData>
        </a:graphic>
      </p:graphicFrame>
      <p:sp>
        <p:nvSpPr>
          <p:cNvPr id="13" name="TextBox 12"/>
          <p:cNvSpPr txBox="1"/>
          <p:nvPr/>
        </p:nvSpPr>
        <p:spPr>
          <a:xfrm>
            <a:off x="4800600" y="1219200"/>
            <a:ext cx="685800" cy="246221"/>
          </a:xfrm>
          <a:prstGeom prst="rect">
            <a:avLst/>
          </a:prstGeom>
          <a:solidFill>
            <a:schemeClr val="bg1"/>
          </a:solidFill>
        </p:spPr>
        <p:txBody>
          <a:bodyPr wrap="square" rtlCol="0">
            <a:spAutoFit/>
          </a:bodyPr>
          <a:lstStyle/>
          <a:p>
            <a:pPr algn="r"/>
            <a:r>
              <a:rPr lang="en-US" sz="1000" dirty="0"/>
              <a:t>10,300</a:t>
            </a:r>
          </a:p>
        </p:txBody>
      </p:sp>
      <p:sp>
        <p:nvSpPr>
          <p:cNvPr id="14" name="TextBox 13"/>
          <p:cNvSpPr txBox="1"/>
          <p:nvPr/>
        </p:nvSpPr>
        <p:spPr>
          <a:xfrm>
            <a:off x="4800600" y="1525989"/>
            <a:ext cx="685800" cy="246221"/>
          </a:xfrm>
          <a:prstGeom prst="rect">
            <a:avLst/>
          </a:prstGeom>
          <a:solidFill>
            <a:schemeClr val="bg1"/>
          </a:solidFill>
        </p:spPr>
        <p:txBody>
          <a:bodyPr wrap="square" rtlCol="0">
            <a:spAutoFit/>
          </a:bodyPr>
          <a:lstStyle/>
          <a:p>
            <a:pPr algn="r"/>
            <a:r>
              <a:rPr lang="en-US" sz="1000" dirty="0"/>
              <a:t>10,450</a:t>
            </a:r>
          </a:p>
        </p:txBody>
      </p:sp>
      <p:sp>
        <p:nvSpPr>
          <p:cNvPr id="15" name="TextBox 14"/>
          <p:cNvSpPr txBox="1"/>
          <p:nvPr/>
        </p:nvSpPr>
        <p:spPr>
          <a:xfrm>
            <a:off x="4800600" y="1825192"/>
            <a:ext cx="685800" cy="246221"/>
          </a:xfrm>
          <a:prstGeom prst="rect">
            <a:avLst/>
          </a:prstGeom>
          <a:solidFill>
            <a:srgbClr val="FF8B00"/>
          </a:solidFill>
        </p:spPr>
        <p:txBody>
          <a:bodyPr wrap="square" rtlCol="0">
            <a:spAutoFit/>
          </a:bodyPr>
          <a:lstStyle/>
          <a:p>
            <a:pPr algn="r"/>
            <a:r>
              <a:rPr lang="en-US" sz="1000" dirty="0"/>
              <a:t>-150</a:t>
            </a:r>
          </a:p>
        </p:txBody>
      </p:sp>
    </p:spTree>
    <p:extLst>
      <p:ext uri="{BB962C8B-B14F-4D97-AF65-F5344CB8AC3E}">
        <p14:creationId xmlns:p14="http://schemas.microsoft.com/office/powerpoint/2010/main" val="1937644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Before You Add Data to Plan</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object 4"/>
          <p:cNvSpPr txBox="1"/>
          <p:nvPr/>
        </p:nvSpPr>
        <p:spPr>
          <a:xfrm>
            <a:off x="470029" y="962614"/>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solidFill>
                  <a:schemeClr val="tx1"/>
                </a:solidFill>
                <a:latin typeface="Calibri"/>
                <a:cs typeface="Calibri"/>
              </a:rPr>
              <a:t>One DeptID at a time</a:t>
            </a:r>
          </a:p>
        </p:txBody>
      </p:sp>
      <p:sp>
        <p:nvSpPr>
          <p:cNvPr id="7" name="object 4"/>
          <p:cNvSpPr txBox="1"/>
          <p:nvPr/>
        </p:nvSpPr>
        <p:spPr>
          <a:xfrm>
            <a:off x="3505200" y="990598"/>
            <a:ext cx="5088888" cy="1515158"/>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Work with a single DeptID</a:t>
            </a:r>
          </a:p>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You can copy data for one employee at a time or all employees in a Dept ID</a:t>
            </a:r>
          </a:p>
          <a:p>
            <a:pPr marL="299085" marR="5080" indent="-287020">
              <a:lnSpc>
                <a:spcPct val="100000"/>
              </a:lnSpc>
              <a:spcBef>
                <a:spcPts val="95"/>
              </a:spcBef>
              <a:buFont typeface="Arial"/>
              <a:buChar char="•"/>
              <a:tabLst>
                <a:tab pos="299085" algn="l"/>
                <a:tab pos="299720" algn="l"/>
              </a:tabLst>
            </a:pPr>
            <a:r>
              <a:rPr lang="en-US" sz="1600" dirty="0">
                <a:solidFill>
                  <a:schemeClr val="accent2"/>
                </a:solidFill>
                <a:latin typeface="Calibri"/>
                <a:cs typeface="Calibri"/>
              </a:rPr>
              <a:t>If you copy all employees at a time, only those with an Employee ID are copied; To Be Hired employees are not copied</a:t>
            </a: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object 4"/>
          <p:cNvSpPr txBox="1"/>
          <p:nvPr/>
        </p:nvSpPr>
        <p:spPr>
          <a:xfrm>
            <a:off x="430757" y="2713545"/>
            <a:ext cx="1815971"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solidFill>
                  <a:schemeClr val="tx1"/>
                </a:solidFill>
                <a:latin typeface="Calibri"/>
                <a:cs typeface="Calibri"/>
              </a:rPr>
              <a:t>Make a backup</a:t>
            </a:r>
          </a:p>
        </p:txBody>
      </p:sp>
      <p:sp>
        <p:nvSpPr>
          <p:cNvPr id="11" name="object 4"/>
          <p:cNvSpPr txBox="1"/>
          <p:nvPr/>
        </p:nvSpPr>
        <p:spPr>
          <a:xfrm>
            <a:off x="3465928" y="2741529"/>
            <a:ext cx="5297072" cy="763671"/>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Make a backup of the Manage Existing Employees and Job Codes form before copying so you can refer back as needed</a:t>
            </a:r>
          </a:p>
          <a:p>
            <a:pPr marL="299085" marR="5080" indent="-287020">
              <a:lnSpc>
                <a:spcPct val="100000"/>
              </a:lnSpc>
              <a:spcBef>
                <a:spcPts val="95"/>
              </a:spcBef>
              <a:buFont typeface="Arial"/>
              <a:buChar char="•"/>
              <a:tabLst>
                <a:tab pos="299085" algn="l"/>
                <a:tab pos="299720" algn="l"/>
              </a:tabLst>
            </a:pPr>
            <a:endParaRPr lang="en-US" sz="1600" dirty="0">
              <a:solidFill>
                <a:srgbClr val="002060"/>
              </a:solidFill>
              <a:latin typeface="Calibri"/>
              <a:cs typeface="Calibri"/>
            </a:endParaRPr>
          </a:p>
        </p:txBody>
      </p:sp>
      <p:sp>
        <p:nvSpPr>
          <p:cNvPr id="16" name="Rectangle 15"/>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https://calplanning.berkeley.edu/training/job-aids</a:t>
            </a:r>
          </a:p>
        </p:txBody>
      </p:sp>
      <p:pic>
        <p:nvPicPr>
          <p:cNvPr id="5" name="Picture 4"/>
          <p:cNvPicPr>
            <a:picLocks noChangeAspect="1"/>
          </p:cNvPicPr>
          <p:nvPr/>
        </p:nvPicPr>
        <p:blipFill>
          <a:blip r:embed="rId2"/>
          <a:stretch>
            <a:fillRect/>
          </a:stretch>
        </p:blipFill>
        <p:spPr>
          <a:xfrm>
            <a:off x="3733800" y="3309620"/>
            <a:ext cx="3124341" cy="2379417"/>
          </a:xfrm>
          <a:prstGeom prst="rect">
            <a:avLst/>
          </a:prstGeom>
        </p:spPr>
      </p:pic>
    </p:spTree>
    <p:extLst>
      <p:ext uri="{BB962C8B-B14F-4D97-AF65-F5344CB8AC3E}">
        <p14:creationId xmlns:p14="http://schemas.microsoft.com/office/powerpoint/2010/main" val="17137659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Add Data to Plan – One Employee ID</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bject 4"/>
          <p:cNvSpPr txBox="1"/>
          <p:nvPr/>
        </p:nvSpPr>
        <p:spPr>
          <a:xfrm>
            <a:off x="457200" y="2971800"/>
            <a:ext cx="22860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solidFill>
                  <a:schemeClr val="tx1"/>
                </a:solidFill>
                <a:latin typeface="Calibri"/>
                <a:cs typeface="Calibri"/>
              </a:rPr>
              <a:t>Select the scenario to copy</a:t>
            </a:r>
          </a:p>
        </p:txBody>
      </p:sp>
      <p:sp>
        <p:nvSpPr>
          <p:cNvPr id="15" name="object 4"/>
          <p:cNvSpPr txBox="1"/>
          <p:nvPr/>
        </p:nvSpPr>
        <p:spPr>
          <a:xfrm>
            <a:off x="3416171" y="2971800"/>
            <a:ext cx="5088888" cy="517449"/>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You can copy Forecast, Operating Budget, or both</a:t>
            </a:r>
          </a:p>
          <a:p>
            <a:pPr marL="299085" marR="5080" indent="-287020">
              <a:lnSpc>
                <a:spcPct val="100000"/>
              </a:lnSpc>
              <a:spcBef>
                <a:spcPts val="95"/>
              </a:spcBef>
              <a:buFont typeface="Arial"/>
              <a:buChar char="•"/>
              <a:tabLst>
                <a:tab pos="299085" algn="l"/>
                <a:tab pos="299720" algn="l"/>
              </a:tabLst>
            </a:pPr>
            <a:endParaRPr lang="en-US" sz="1600" dirty="0">
              <a:solidFill>
                <a:schemeClr val="tx1"/>
              </a:solidFill>
              <a:latin typeface="Calibri"/>
              <a:cs typeface="Calibri"/>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122803"/>
            <a:ext cx="4508056" cy="1592207"/>
          </a:xfrm>
          <a:prstGeom prst="rect">
            <a:avLst/>
          </a:prstGeom>
        </p:spPr>
      </p:pic>
      <p:sp>
        <p:nvSpPr>
          <p:cNvPr id="17" name="object 4"/>
          <p:cNvSpPr txBox="1"/>
          <p:nvPr/>
        </p:nvSpPr>
        <p:spPr>
          <a:xfrm>
            <a:off x="457200" y="1122803"/>
            <a:ext cx="2514600" cy="1117614"/>
          </a:xfrm>
          <a:prstGeom prst="rect">
            <a:avLst/>
          </a:prstGeom>
        </p:spPr>
        <p:txBody>
          <a:bodyPr vert="horz" wrap="square" lIns="0" tIns="12065" rIns="0" bIns="0" rtlCol="0">
            <a:spAutoFit/>
          </a:bodyPr>
          <a:lstStyle/>
          <a:p>
            <a:pPr marL="12065" marR="5080">
              <a:lnSpc>
                <a:spcPct val="100000"/>
              </a:lnSpc>
              <a:spcAft>
                <a:spcPts val="600"/>
              </a:spcAft>
              <a:tabLst>
                <a:tab pos="299085" algn="l"/>
                <a:tab pos="299720" algn="l"/>
              </a:tabLst>
            </a:pPr>
            <a:r>
              <a:rPr lang="en-US" b="1" dirty="0">
                <a:solidFill>
                  <a:schemeClr val="tx1"/>
                </a:solidFill>
                <a:latin typeface="Calibri"/>
                <a:cs typeface="Calibri"/>
              </a:rPr>
              <a:t>Monthly Pay Rate tab</a:t>
            </a:r>
          </a:p>
          <a:p>
            <a:pPr marL="12065" marR="5080">
              <a:lnSpc>
                <a:spcPct val="100000"/>
              </a:lnSpc>
              <a:spcBef>
                <a:spcPts val="95"/>
              </a:spcBef>
              <a:tabLst>
                <a:tab pos="299085" algn="l"/>
                <a:tab pos="299720" algn="l"/>
              </a:tabLst>
            </a:pPr>
            <a:r>
              <a:rPr lang="en-US" sz="1600" dirty="0">
                <a:solidFill>
                  <a:schemeClr val="tx1"/>
                </a:solidFill>
                <a:latin typeface="Calibri"/>
                <a:cs typeface="Calibri"/>
              </a:rPr>
              <a:t>Right-click on the Scenario column for the employee you wish to copy</a:t>
            </a:r>
          </a:p>
        </p:txBody>
      </p:sp>
    </p:spTree>
    <p:extLst>
      <p:ext uri="{BB962C8B-B14F-4D97-AF65-F5344CB8AC3E}">
        <p14:creationId xmlns:p14="http://schemas.microsoft.com/office/powerpoint/2010/main" val="2066545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Add Data to Plan – One Employee ID</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bject 4"/>
          <p:cNvSpPr txBox="1"/>
          <p:nvPr/>
        </p:nvSpPr>
        <p:spPr>
          <a:xfrm>
            <a:off x="457200" y="3733800"/>
            <a:ext cx="22860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solidFill>
                  <a:schemeClr val="tx1"/>
                </a:solidFill>
                <a:latin typeface="Calibri"/>
                <a:cs typeface="Calibri"/>
              </a:rPr>
              <a:t>Results</a:t>
            </a:r>
          </a:p>
        </p:txBody>
      </p:sp>
      <p:sp>
        <p:nvSpPr>
          <p:cNvPr id="15" name="object 4"/>
          <p:cNvSpPr txBox="1"/>
          <p:nvPr/>
        </p:nvSpPr>
        <p:spPr>
          <a:xfrm>
            <a:off x="3496892" y="3733800"/>
            <a:ext cx="5088888" cy="1979388"/>
          </a:xfrm>
          <a:prstGeom prst="rect">
            <a:avLst/>
          </a:prstGeom>
        </p:spPr>
        <p:txBody>
          <a:bodyPr vert="horz" wrap="square" lIns="0" tIns="12065" rIns="0" bIns="0" rtlCol="0">
            <a:spAutoFit/>
          </a:bodyPr>
          <a:lstStyle/>
          <a:p>
            <a:pPr marL="299085" marR="5080" indent="-287020">
              <a:lnSpc>
                <a:spcPct val="100000"/>
              </a:lnSpc>
              <a:spcAft>
                <a:spcPts val="600"/>
              </a:spcAft>
              <a:buFont typeface="Arial"/>
              <a:buChar char="•"/>
              <a:tabLst>
                <a:tab pos="299085" algn="l"/>
                <a:tab pos="299720" algn="l"/>
              </a:tabLst>
            </a:pPr>
            <a:r>
              <a:rPr lang="en-US" sz="1600" dirty="0">
                <a:solidFill>
                  <a:schemeClr val="tx1"/>
                </a:solidFill>
                <a:latin typeface="Calibri"/>
                <a:cs typeface="Calibri"/>
              </a:rPr>
              <a:t>CalPlanning copies the HCM data into the Plan</a:t>
            </a:r>
          </a:p>
          <a:p>
            <a:pPr marL="299085" marR="5080" indent="-287020">
              <a:lnSpc>
                <a:spcPct val="100000"/>
              </a:lnSpc>
              <a:spcAft>
                <a:spcPts val="600"/>
              </a:spcAft>
              <a:buFont typeface="Arial"/>
              <a:buChar char="•"/>
              <a:tabLst>
                <a:tab pos="299085" algn="l"/>
                <a:tab pos="299720" algn="l"/>
              </a:tabLst>
            </a:pPr>
            <a:r>
              <a:rPr lang="en-US" sz="1600" dirty="0">
                <a:solidFill>
                  <a:schemeClr val="tx1"/>
                </a:solidFill>
                <a:latin typeface="Calibri"/>
                <a:cs typeface="Calibri"/>
              </a:rPr>
              <a:t>See results on the Manage Existing Employees and Job Codes form</a:t>
            </a:r>
          </a:p>
          <a:p>
            <a:pPr marL="299085" marR="5080" indent="-287020">
              <a:lnSpc>
                <a:spcPct val="100000"/>
              </a:lnSpc>
              <a:spcAft>
                <a:spcPts val="600"/>
              </a:spcAft>
              <a:buFont typeface="Arial"/>
              <a:buChar char="•"/>
              <a:tabLst>
                <a:tab pos="299085" algn="l"/>
                <a:tab pos="299720" algn="l"/>
              </a:tabLst>
            </a:pPr>
            <a:r>
              <a:rPr lang="en-US" sz="1600" dirty="0">
                <a:solidFill>
                  <a:schemeClr val="tx1"/>
                </a:solidFill>
                <a:latin typeface="Calibri"/>
                <a:cs typeface="Calibri"/>
              </a:rPr>
              <a:t>The Review HCM Data to Add to Plan form shows Plan and HCM as the same amount and a variance of zero for the employee</a:t>
            </a:r>
          </a:p>
          <a:p>
            <a:pPr marL="299085" marR="5080" indent="-287020">
              <a:lnSpc>
                <a:spcPct val="100000"/>
              </a:lnSpc>
              <a:spcBef>
                <a:spcPts val="95"/>
              </a:spcBef>
              <a:buFont typeface="Arial"/>
              <a:buChar char="•"/>
              <a:tabLst>
                <a:tab pos="299085" algn="l"/>
                <a:tab pos="299720" algn="l"/>
              </a:tabLst>
            </a:pPr>
            <a:endParaRPr lang="en-US" sz="1600" dirty="0">
              <a:solidFill>
                <a:schemeClr val="tx1"/>
              </a:solidFill>
              <a:latin typeface="Calibri"/>
              <a:cs typeface="Calibri"/>
            </a:endParaRPr>
          </a:p>
        </p:txBody>
      </p:sp>
      <p:sp>
        <p:nvSpPr>
          <p:cNvPr id="17" name="object 4"/>
          <p:cNvSpPr txBox="1"/>
          <p:nvPr/>
        </p:nvSpPr>
        <p:spPr>
          <a:xfrm>
            <a:off x="457200" y="1122803"/>
            <a:ext cx="2514600" cy="750847"/>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solidFill>
                  <a:schemeClr val="tx1"/>
                </a:solidFill>
                <a:latin typeface="Calibri"/>
                <a:cs typeface="Calibri"/>
              </a:rPr>
              <a:t>Review the values for the employee. If all is correct, click Launch.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6892" y="1198830"/>
            <a:ext cx="5029200" cy="2031374"/>
          </a:xfrm>
          <a:prstGeom prst="rect">
            <a:avLst/>
          </a:prstGeom>
        </p:spPr>
      </p:pic>
    </p:spTree>
    <p:extLst>
      <p:ext uri="{BB962C8B-B14F-4D97-AF65-F5344CB8AC3E}">
        <p14:creationId xmlns:p14="http://schemas.microsoft.com/office/powerpoint/2010/main" val="18025800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209151"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Add Data to Plan – One Employee ID – Distributions Tab</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object 4"/>
          <p:cNvSpPr txBox="1"/>
          <p:nvPr/>
        </p:nvSpPr>
        <p:spPr>
          <a:xfrm>
            <a:off x="457200" y="2971800"/>
            <a:ext cx="2286000" cy="258404"/>
          </a:xfrm>
          <a:prstGeom prst="rect">
            <a:avLst/>
          </a:prstGeom>
        </p:spPr>
        <p:txBody>
          <a:bodyPr vert="horz" wrap="square" lIns="0" tIns="12065" rIns="0" bIns="0" rtlCol="0">
            <a:spAutoFit/>
          </a:bodyPr>
          <a:lstStyle/>
          <a:p>
            <a:pPr marL="12065" marR="5080">
              <a:lnSpc>
                <a:spcPct val="100000"/>
              </a:lnSpc>
              <a:spcBef>
                <a:spcPts val="95"/>
              </a:spcBef>
              <a:tabLst>
                <a:tab pos="299085" algn="l"/>
                <a:tab pos="299720" algn="l"/>
              </a:tabLst>
            </a:pPr>
            <a:r>
              <a:rPr lang="en-US" sz="1600" dirty="0">
                <a:solidFill>
                  <a:schemeClr val="tx1"/>
                </a:solidFill>
                <a:latin typeface="Calibri"/>
                <a:cs typeface="Calibri"/>
              </a:rPr>
              <a:t>Backup before you start</a:t>
            </a:r>
          </a:p>
        </p:txBody>
      </p:sp>
      <p:sp>
        <p:nvSpPr>
          <p:cNvPr id="15" name="object 4"/>
          <p:cNvSpPr txBox="1"/>
          <p:nvPr/>
        </p:nvSpPr>
        <p:spPr>
          <a:xfrm>
            <a:off x="3416171" y="2971800"/>
            <a:ext cx="5088888" cy="1527982"/>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Make a backup copy of the Manage Existing Employees and Job Codes form, Distributions tab, before copying so you can refer back as needed.</a:t>
            </a:r>
          </a:p>
          <a:p>
            <a:pPr marL="299085" marR="5080" indent="-287020">
              <a:lnSpc>
                <a:spcPct val="100000"/>
              </a:lnSpc>
              <a:spcBef>
                <a:spcPts val="95"/>
              </a:spcBef>
              <a:buFont typeface="Arial"/>
              <a:buChar char="•"/>
              <a:tabLst>
                <a:tab pos="299085" algn="l"/>
                <a:tab pos="299720" algn="l"/>
              </a:tabLst>
            </a:pPr>
            <a:endParaRPr lang="en-US" sz="1600" dirty="0">
              <a:solidFill>
                <a:schemeClr val="tx1"/>
              </a:solidFill>
              <a:latin typeface="Calibri"/>
              <a:cs typeface="Calibri"/>
            </a:endParaRPr>
          </a:p>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From the menu, select Tools / Export as Spreadsheet</a:t>
            </a:r>
          </a:p>
          <a:p>
            <a:pPr marL="299085" marR="5080" indent="-287020">
              <a:lnSpc>
                <a:spcPct val="100000"/>
              </a:lnSpc>
              <a:spcBef>
                <a:spcPts val="95"/>
              </a:spcBef>
              <a:buFont typeface="Arial"/>
              <a:buChar char="•"/>
              <a:tabLst>
                <a:tab pos="299085" algn="l"/>
                <a:tab pos="299720" algn="l"/>
              </a:tabLst>
            </a:pPr>
            <a:endParaRPr lang="en-US" sz="1600" dirty="0">
              <a:solidFill>
                <a:schemeClr val="tx1"/>
              </a:solidFill>
              <a:latin typeface="Calibri"/>
              <a:cs typeface="Calibri"/>
            </a:endParaRPr>
          </a:p>
        </p:txBody>
      </p:sp>
      <p:sp>
        <p:nvSpPr>
          <p:cNvPr id="17" name="object 4"/>
          <p:cNvSpPr txBox="1"/>
          <p:nvPr/>
        </p:nvSpPr>
        <p:spPr>
          <a:xfrm>
            <a:off x="457200" y="1122803"/>
            <a:ext cx="2514600" cy="643125"/>
          </a:xfrm>
          <a:prstGeom prst="rect">
            <a:avLst/>
          </a:prstGeom>
        </p:spPr>
        <p:txBody>
          <a:bodyPr vert="horz" wrap="square" lIns="0" tIns="12065" rIns="0" bIns="0" rtlCol="0">
            <a:spAutoFit/>
          </a:bodyPr>
          <a:lstStyle/>
          <a:p>
            <a:pPr marL="12065" marR="5080">
              <a:lnSpc>
                <a:spcPct val="100000"/>
              </a:lnSpc>
              <a:spcAft>
                <a:spcPts val="600"/>
              </a:spcAft>
              <a:tabLst>
                <a:tab pos="299085" algn="l"/>
                <a:tab pos="299720" algn="l"/>
              </a:tabLst>
            </a:pPr>
            <a:r>
              <a:rPr lang="en-US" b="1" dirty="0">
                <a:solidFill>
                  <a:schemeClr val="bg1">
                    <a:lumMod val="75000"/>
                  </a:schemeClr>
                </a:solidFill>
                <a:latin typeface="Calibri"/>
                <a:cs typeface="Calibri"/>
              </a:rPr>
              <a:t>Monthly Pay Rate tab</a:t>
            </a:r>
          </a:p>
          <a:p>
            <a:pPr marL="12065" marR="5080">
              <a:lnSpc>
                <a:spcPct val="100000"/>
              </a:lnSpc>
              <a:spcAft>
                <a:spcPts val="600"/>
              </a:spcAft>
              <a:tabLst>
                <a:tab pos="299085" algn="l"/>
                <a:tab pos="299720" algn="l"/>
              </a:tabLst>
            </a:pPr>
            <a:r>
              <a:rPr lang="en-US" b="1" dirty="0">
                <a:solidFill>
                  <a:schemeClr val="tx1"/>
                </a:solidFill>
                <a:latin typeface="Calibri"/>
                <a:cs typeface="Calibri"/>
              </a:rPr>
              <a:t>Distributions tab</a:t>
            </a:r>
          </a:p>
        </p:txBody>
      </p:sp>
      <p:sp>
        <p:nvSpPr>
          <p:cNvPr id="9" name="object 4"/>
          <p:cNvSpPr txBox="1"/>
          <p:nvPr/>
        </p:nvSpPr>
        <p:spPr>
          <a:xfrm>
            <a:off x="3479800" y="1444365"/>
            <a:ext cx="5088888" cy="1022716"/>
          </a:xfrm>
          <a:prstGeom prst="rect">
            <a:avLst/>
          </a:prstGeom>
        </p:spPr>
        <p:txBody>
          <a:bodyPr vert="horz" wrap="square" lIns="0" tIns="12065" rIns="0" bIns="0" rtlCol="0">
            <a:spAutoFit/>
          </a:bodyPr>
          <a:lstStyle/>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Review employee data from both tabs: HCM Monthly Pay Rate and HCM Distributions</a:t>
            </a:r>
          </a:p>
          <a:p>
            <a:pPr marL="299085" marR="5080" indent="-287020">
              <a:lnSpc>
                <a:spcPct val="100000"/>
              </a:lnSpc>
              <a:spcBef>
                <a:spcPts val="95"/>
              </a:spcBef>
              <a:buFont typeface="Arial"/>
              <a:buChar char="•"/>
              <a:tabLst>
                <a:tab pos="299085" algn="l"/>
                <a:tab pos="299720" algn="l"/>
              </a:tabLst>
            </a:pPr>
            <a:r>
              <a:rPr lang="en-US" sz="1600" dirty="0">
                <a:solidFill>
                  <a:schemeClr val="tx1"/>
                </a:solidFill>
                <a:latin typeface="Calibri"/>
                <a:cs typeface="Calibri"/>
              </a:rPr>
              <a:t>There should be few variances on distributions</a:t>
            </a:r>
          </a:p>
          <a:p>
            <a:pPr marL="299085" marR="5080" indent="-287020">
              <a:lnSpc>
                <a:spcPct val="100000"/>
              </a:lnSpc>
              <a:spcBef>
                <a:spcPts val="95"/>
              </a:spcBef>
              <a:buFont typeface="Arial"/>
              <a:buChar char="•"/>
              <a:tabLst>
                <a:tab pos="299085" algn="l"/>
                <a:tab pos="299720" algn="l"/>
              </a:tabLst>
            </a:pPr>
            <a:endParaRPr lang="en-US" sz="1600" dirty="0">
              <a:solidFill>
                <a:schemeClr val="tx1"/>
              </a:solidFill>
              <a:latin typeface="Calibri"/>
              <a:cs typeface="Calibri"/>
            </a:endParaRPr>
          </a:p>
        </p:txBody>
      </p:sp>
    </p:spTree>
    <p:extLst>
      <p:ext uri="{BB962C8B-B14F-4D97-AF65-F5344CB8AC3E}">
        <p14:creationId xmlns:p14="http://schemas.microsoft.com/office/powerpoint/2010/main" val="2149899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06E2-4962-EC81-E6B7-79637B5E5EB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060F5F-B502-24CA-3EC6-32B7A81A639B}"/>
              </a:ext>
            </a:extLst>
          </p:cNvPr>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Training</a:t>
            </a:r>
            <a:endParaRPr sz="2800" b="0" spc="-10" dirty="0"/>
          </a:p>
        </p:txBody>
      </p:sp>
      <p:sp>
        <p:nvSpPr>
          <p:cNvPr id="3" name="object 3">
            <a:extLst>
              <a:ext uri="{FF2B5EF4-FFF2-40B4-BE49-F238E27FC236}">
                <a16:creationId xmlns:a16="http://schemas.microsoft.com/office/drawing/2014/main" id="{8C51CC0F-B221-D377-91CD-B6597FF76AEE}"/>
              </a:ext>
            </a:extLst>
          </p:cNvPr>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10" name="Rectangle 9">
            <a:extLst>
              <a:ext uri="{FF2B5EF4-FFF2-40B4-BE49-F238E27FC236}">
                <a16:creationId xmlns:a16="http://schemas.microsoft.com/office/drawing/2014/main" id="{A5D0619B-6ECB-A5B3-CC2C-E071573CF489}"/>
              </a:ext>
            </a:extLst>
          </p:cNvPr>
          <p:cNvSpPr/>
          <p:nvPr/>
        </p:nvSpPr>
        <p:spPr>
          <a:xfrm>
            <a:off x="0" y="5867400"/>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https://calplanning.berkeley.edu/training</a:t>
            </a:r>
          </a:p>
        </p:txBody>
      </p:sp>
      <p:pic>
        <p:nvPicPr>
          <p:cNvPr id="5" name="Picture 4">
            <a:extLst>
              <a:ext uri="{FF2B5EF4-FFF2-40B4-BE49-F238E27FC236}">
                <a16:creationId xmlns:a16="http://schemas.microsoft.com/office/drawing/2014/main" id="{7DDA0930-4A37-F535-7943-C6320F2ED413}"/>
              </a:ext>
            </a:extLst>
          </p:cNvPr>
          <p:cNvPicPr>
            <a:picLocks noChangeAspect="1"/>
          </p:cNvPicPr>
          <p:nvPr/>
        </p:nvPicPr>
        <p:blipFill>
          <a:blip r:embed="rId2"/>
          <a:stretch>
            <a:fillRect/>
          </a:stretch>
        </p:blipFill>
        <p:spPr>
          <a:xfrm>
            <a:off x="457200" y="1314341"/>
            <a:ext cx="8229600" cy="3909353"/>
          </a:xfrm>
          <a:prstGeom prst="rect">
            <a:avLst/>
          </a:prstGeom>
        </p:spPr>
      </p:pic>
    </p:spTree>
    <p:extLst>
      <p:ext uri="{BB962C8B-B14F-4D97-AF65-F5344CB8AC3E}">
        <p14:creationId xmlns:p14="http://schemas.microsoft.com/office/powerpoint/2010/main" val="30146064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Add Data to Plan – All Employees in a DeptID</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cxnSp>
        <p:nvCxnSpPr>
          <p:cNvPr id="8" name="Straight Connector 7"/>
          <p:cNvCxnSpPr/>
          <p:nvPr/>
        </p:nvCxnSpPr>
        <p:spPr>
          <a:xfrm>
            <a:off x="3200400" y="914400"/>
            <a:ext cx="0" cy="4472963"/>
          </a:xfrm>
          <a:prstGeom prst="line">
            <a:avLst/>
          </a:prstGeom>
          <a:ln w="222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object 4"/>
          <p:cNvSpPr txBox="1"/>
          <p:nvPr/>
        </p:nvSpPr>
        <p:spPr>
          <a:xfrm>
            <a:off x="457200" y="1066800"/>
            <a:ext cx="2514600" cy="1699824"/>
          </a:xfrm>
          <a:prstGeom prst="rect">
            <a:avLst/>
          </a:prstGeom>
        </p:spPr>
        <p:txBody>
          <a:bodyPr vert="horz" wrap="square" lIns="0" tIns="12065" rIns="0" bIns="0" rtlCol="0">
            <a:spAutoFit/>
          </a:bodyPr>
          <a:lstStyle/>
          <a:p>
            <a:pPr marL="12065" marR="5080">
              <a:spcAft>
                <a:spcPts val="600"/>
              </a:spcAft>
              <a:tabLst>
                <a:tab pos="299085" algn="l"/>
                <a:tab pos="299720" algn="l"/>
              </a:tabLst>
            </a:pPr>
            <a:r>
              <a:rPr lang="en-US" b="1" dirty="0">
                <a:solidFill>
                  <a:schemeClr val="tx1"/>
                </a:solidFill>
                <a:latin typeface="Calibri"/>
                <a:cs typeface="Calibri"/>
              </a:rPr>
              <a:t>Monthly Pay and </a:t>
            </a:r>
            <a:r>
              <a:rPr lang="en-US" b="1" dirty="0" err="1">
                <a:solidFill>
                  <a:schemeClr val="tx1"/>
                </a:solidFill>
                <a:latin typeface="Calibri"/>
                <a:cs typeface="Calibri"/>
              </a:rPr>
              <a:t>Dist</a:t>
            </a:r>
            <a:r>
              <a:rPr lang="en-US" b="1" dirty="0">
                <a:solidFill>
                  <a:schemeClr val="tx1"/>
                </a:solidFill>
                <a:latin typeface="Calibri"/>
                <a:cs typeface="Calibri"/>
              </a:rPr>
              <a:t> tab</a:t>
            </a:r>
          </a:p>
          <a:p>
            <a:pPr marL="354965" marR="5080" indent="-342900">
              <a:spcAft>
                <a:spcPts val="600"/>
              </a:spcAft>
              <a:buFont typeface="+mj-lt"/>
              <a:buAutoNum type="arabicPeriod"/>
              <a:tabLst>
                <a:tab pos="299085" algn="l"/>
                <a:tab pos="299720" algn="l"/>
              </a:tabLst>
            </a:pPr>
            <a:r>
              <a:rPr lang="en-US" sz="1600" dirty="0">
                <a:solidFill>
                  <a:schemeClr val="tx1"/>
                </a:solidFill>
                <a:latin typeface="Calibri"/>
                <a:cs typeface="Calibri"/>
              </a:rPr>
              <a:t>Right-click on the DeptID you wish to copy</a:t>
            </a:r>
          </a:p>
          <a:p>
            <a:pPr marL="354965" marR="5080" indent="-342900">
              <a:spcBef>
                <a:spcPts val="95"/>
              </a:spcBef>
              <a:buFont typeface="+mj-lt"/>
              <a:buAutoNum type="arabicPeriod"/>
              <a:tabLst>
                <a:tab pos="299085" algn="l"/>
                <a:tab pos="299720" algn="l"/>
              </a:tabLst>
            </a:pPr>
            <a:r>
              <a:rPr lang="en-US" sz="1600" dirty="0">
                <a:solidFill>
                  <a:schemeClr val="tx1"/>
                </a:solidFill>
                <a:latin typeface="Calibri"/>
                <a:cs typeface="Calibri"/>
              </a:rPr>
              <a:t>Select the scenario to copy</a:t>
            </a:r>
          </a:p>
          <a:p>
            <a:pPr marL="12065" marR="5080">
              <a:lnSpc>
                <a:spcPct val="100000"/>
              </a:lnSpc>
              <a:spcBef>
                <a:spcPts val="95"/>
              </a:spcBef>
              <a:tabLst>
                <a:tab pos="299085" algn="l"/>
                <a:tab pos="299720" algn="l"/>
              </a:tabLst>
            </a:pPr>
            <a:endParaRPr lang="en-US" sz="1600" dirty="0">
              <a:solidFill>
                <a:schemeClr val="tx1"/>
              </a:solidFill>
              <a:latin typeface="Calibri"/>
              <a:cs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4888" y="1066800"/>
            <a:ext cx="5029200" cy="1979762"/>
          </a:xfrm>
          <a:prstGeom prst="rect">
            <a:avLst/>
          </a:prstGeom>
        </p:spPr>
      </p:pic>
      <p:sp>
        <p:nvSpPr>
          <p:cNvPr id="11" name="object 4"/>
          <p:cNvSpPr txBox="1"/>
          <p:nvPr/>
        </p:nvSpPr>
        <p:spPr>
          <a:xfrm>
            <a:off x="1752600" y="3596946"/>
            <a:ext cx="5638800" cy="2425664"/>
          </a:xfrm>
          <a:prstGeom prst="rect">
            <a:avLst/>
          </a:prstGeom>
          <a:solidFill>
            <a:srgbClr val="FFC000"/>
          </a:solidFill>
        </p:spPr>
        <p:txBody>
          <a:bodyPr vert="horz" wrap="square" lIns="0" tIns="12065" rIns="0" bIns="0" rtlCol="0">
            <a:spAutoFit/>
          </a:bodyPr>
          <a:lstStyle/>
          <a:p>
            <a:pPr marL="12065" marR="5080">
              <a:lnSpc>
                <a:spcPct val="100000"/>
              </a:lnSpc>
              <a:spcAft>
                <a:spcPts val="600"/>
              </a:spcAft>
              <a:tabLst>
                <a:tab pos="299085" algn="l"/>
                <a:tab pos="299720" algn="l"/>
              </a:tabLst>
            </a:pPr>
            <a:r>
              <a:rPr lang="en-US" sz="2400" dirty="0">
                <a:solidFill>
                  <a:srgbClr val="002060"/>
                </a:solidFill>
                <a:latin typeface="Calibri"/>
                <a:cs typeface="Calibri"/>
              </a:rPr>
              <a:t>Caution</a:t>
            </a:r>
          </a:p>
          <a:p>
            <a:pPr marL="299085" marR="5080" indent="-287020">
              <a:lnSpc>
                <a:spcPct val="100000"/>
              </a:lnSpc>
              <a:spcAft>
                <a:spcPts val="1200"/>
              </a:spcAft>
              <a:buFont typeface="Arial"/>
              <a:buChar char="•"/>
              <a:tabLst>
                <a:tab pos="299085" algn="l"/>
                <a:tab pos="299720" algn="l"/>
              </a:tabLst>
            </a:pPr>
            <a:r>
              <a:rPr lang="en-US" sz="1600" dirty="0">
                <a:solidFill>
                  <a:srgbClr val="002060"/>
                </a:solidFill>
                <a:latin typeface="Calibri"/>
                <a:cs typeface="Calibri"/>
              </a:rPr>
              <a:t>Make a backup of the Manage Existing Employees and Job Codes form before copying so you can refer back as needed</a:t>
            </a:r>
          </a:p>
          <a:p>
            <a:pPr marL="299085" marR="5080" indent="-287020">
              <a:lnSpc>
                <a:spcPct val="100000"/>
              </a:lnSpc>
              <a:spcAft>
                <a:spcPts val="600"/>
              </a:spcAft>
              <a:buFont typeface="Arial"/>
              <a:buChar char="•"/>
              <a:tabLst>
                <a:tab pos="299085" algn="l"/>
                <a:tab pos="299720" algn="l"/>
              </a:tabLst>
            </a:pPr>
            <a:r>
              <a:rPr lang="en-US" sz="1600" dirty="0">
                <a:solidFill>
                  <a:srgbClr val="002060"/>
                </a:solidFill>
                <a:latin typeface="Calibri"/>
                <a:cs typeface="Calibri"/>
              </a:rPr>
              <a:t>To Be Hired employees are not copied. You will need to manually enter To Be Hired employees on the Manage Existing Employees and Job Codes form after copying all employees in a DeptID</a:t>
            </a:r>
          </a:p>
          <a:p>
            <a:pPr marL="299085" marR="5080" indent="-287020">
              <a:lnSpc>
                <a:spcPct val="100000"/>
              </a:lnSpc>
              <a:spcBef>
                <a:spcPts val="95"/>
              </a:spcBef>
              <a:buFont typeface="Arial"/>
              <a:buChar char="•"/>
              <a:tabLst>
                <a:tab pos="299085" algn="l"/>
                <a:tab pos="299720" algn="l"/>
              </a:tabLst>
            </a:pPr>
            <a:endParaRPr lang="en-US" sz="1600" dirty="0">
              <a:solidFill>
                <a:srgbClr val="002060"/>
              </a:solidFill>
              <a:latin typeface="Calibri"/>
              <a:cs typeface="Calibri"/>
            </a:endParaRPr>
          </a:p>
        </p:txBody>
      </p:sp>
    </p:spTree>
    <p:extLst>
      <p:ext uri="{BB962C8B-B14F-4D97-AF65-F5344CB8AC3E}">
        <p14:creationId xmlns:p14="http://schemas.microsoft.com/office/powerpoint/2010/main" val="7011224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1449" y="365760"/>
            <a:ext cx="6330315"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Human Capital Planning (HCP) Job Aids</a:t>
            </a:r>
            <a:endParaRPr sz="2800" b="0" spc="-10" dirty="0"/>
          </a:p>
        </p:txBody>
      </p:sp>
      <p:sp>
        <p:nvSpPr>
          <p:cNvPr id="3"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10" name="Rectangle 9"/>
          <p:cNvSpPr/>
          <p:nvPr/>
        </p:nvSpPr>
        <p:spPr>
          <a:xfrm>
            <a:off x="0" y="5867400"/>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tx2"/>
              </a:solidFill>
            </a:endParaRPr>
          </a:p>
        </p:txBody>
      </p:sp>
      <p:sp>
        <p:nvSpPr>
          <p:cNvPr id="6" name="Rectangle 5"/>
          <p:cNvSpPr/>
          <p:nvPr/>
        </p:nvSpPr>
        <p:spPr>
          <a:xfrm>
            <a:off x="1051694" y="6019800"/>
            <a:ext cx="7040613" cy="461665"/>
          </a:xfrm>
          <a:prstGeom prst="rect">
            <a:avLst/>
          </a:prstGeom>
        </p:spPr>
        <p:txBody>
          <a:bodyPr wrap="square">
            <a:spAutoFit/>
          </a:bodyPr>
          <a:lstStyle/>
          <a:p>
            <a:pPr algn="ctr"/>
            <a:r>
              <a:rPr lang="en-US" sz="2400" dirty="0">
                <a:solidFill>
                  <a:schemeClr val="tx2"/>
                </a:solidFill>
                <a:latin typeface="+mn-lt"/>
              </a:rPr>
              <a:t>https://calplanning.berkeley.edu/training/job-aids</a:t>
            </a:r>
          </a:p>
        </p:txBody>
      </p:sp>
      <p:sp>
        <p:nvSpPr>
          <p:cNvPr id="4" name="Rectangle 3"/>
          <p:cNvSpPr/>
          <p:nvPr/>
        </p:nvSpPr>
        <p:spPr>
          <a:xfrm>
            <a:off x="392429" y="1143000"/>
            <a:ext cx="4572000" cy="2954655"/>
          </a:xfrm>
          <a:prstGeom prst="rect">
            <a:avLst/>
          </a:prstGeom>
        </p:spPr>
        <p:txBody>
          <a:bodyPr>
            <a:spAutoFit/>
          </a:bodyPr>
          <a:lstStyle/>
          <a:p>
            <a:pPr marL="285750" indent="-285750" algn="l">
              <a:spcAft>
                <a:spcPts val="1200"/>
              </a:spcAft>
              <a:buFont typeface="Arial" panose="020B0604020202020204" pitchFamily="34" charset="0"/>
              <a:buChar char="•"/>
            </a:pPr>
            <a:r>
              <a:rPr lang="en-US" b="0" i="0" u="sng" dirty="0">
                <a:solidFill>
                  <a:srgbClr val="003262"/>
                </a:solidFill>
                <a:effectLst/>
                <a:latin typeface="Calibri" panose="020F0502020204030204" pitchFamily="34" charset="0"/>
                <a:cs typeface="Calibri" panose="020F0502020204030204" pitchFamily="34" charset="0"/>
                <a:hlinkClick r:id="rId2"/>
              </a:rPr>
              <a:t>Compensation Drill Through Job Aid</a:t>
            </a:r>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a:solidFill>
                  <a:srgbClr val="003262"/>
                </a:solidFill>
                <a:effectLst/>
                <a:latin typeface="Calibri" panose="020F0502020204030204" pitchFamily="34" charset="0"/>
                <a:cs typeface="Calibri" panose="020F0502020204030204" pitchFamily="34" charset="0"/>
                <a:hlinkClick r:id="rId3"/>
              </a:rPr>
              <a:t>Human Capital Planning Scenarios Job Aid</a:t>
            </a:r>
            <a:endParaRPr lang="en-US" b="0" i="0" u="sng" dirty="0">
              <a:solidFill>
                <a:srgbClr val="003262"/>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u="sng" dirty="0">
                <a:solidFill>
                  <a:srgbClr val="003262"/>
                </a:solidFill>
                <a:latin typeface="Calibri" panose="020F0502020204030204" pitchFamily="34" charset="0"/>
                <a:cs typeface="Calibri" panose="020F0502020204030204" pitchFamily="34" charset="0"/>
                <a:hlinkClick r:id="rId4"/>
              </a:rPr>
              <a:t>Pooled Positions Job Aid</a:t>
            </a:r>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a:solidFill>
                  <a:srgbClr val="003262"/>
                </a:solidFill>
                <a:effectLst/>
                <a:latin typeface="Calibri" panose="020F0502020204030204" pitchFamily="34" charset="0"/>
                <a:cs typeface="Calibri" panose="020F0502020204030204" pitchFamily="34" charset="0"/>
                <a:hlinkClick r:id="rId5"/>
              </a:rPr>
              <a:t>Fee Remission Job Aid</a:t>
            </a:r>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a:solidFill>
                  <a:srgbClr val="003262"/>
                </a:solidFill>
                <a:effectLst/>
                <a:latin typeface="Calibri" panose="020F0502020204030204" pitchFamily="34" charset="0"/>
                <a:cs typeface="Calibri" panose="020F0502020204030204" pitchFamily="34" charset="0"/>
                <a:hlinkClick r:id="rId6"/>
              </a:rPr>
              <a:t>Review HCM Data to Add to Plan Job Aid</a:t>
            </a:r>
            <a:endParaRPr lang="en-US" b="0" i="0" dirty="0">
              <a:solidFill>
                <a:srgbClr val="333333"/>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b="0" i="0" u="sng" dirty="0">
                <a:solidFill>
                  <a:srgbClr val="003262"/>
                </a:solidFill>
                <a:effectLst/>
                <a:latin typeface="Calibri" panose="020F0502020204030204" pitchFamily="34" charset="0"/>
                <a:cs typeface="Calibri" panose="020F0502020204030204" pitchFamily="34" charset="0"/>
                <a:hlinkClick r:id="rId7"/>
              </a:rPr>
              <a:t>Video: Review HCM Data to Add to Plan</a:t>
            </a:r>
            <a:endParaRPr lang="en-US" b="0" i="0" u="sng" dirty="0">
              <a:solidFill>
                <a:srgbClr val="003262"/>
              </a:solidFill>
              <a:effectLst/>
              <a:latin typeface="Calibri" panose="020F0502020204030204" pitchFamily="34" charset="0"/>
              <a:cs typeface="Calibri" panose="020F0502020204030204" pitchFamily="34" charset="0"/>
            </a:endParaRPr>
          </a:p>
          <a:p>
            <a:pPr marL="285750" indent="-285750" algn="l">
              <a:spcAft>
                <a:spcPts val="1200"/>
              </a:spcAft>
              <a:buFont typeface="Arial" panose="020B0604020202020204" pitchFamily="34" charset="0"/>
              <a:buChar char="•"/>
            </a:pPr>
            <a:r>
              <a:rPr lang="en-US" u="sng" dirty="0">
                <a:solidFill>
                  <a:srgbClr val="003262"/>
                </a:solidFill>
                <a:latin typeface="Calibri" panose="020F0502020204030204" pitchFamily="34" charset="0"/>
                <a:cs typeface="Calibri" panose="020F0502020204030204" pitchFamily="34" charset="0"/>
                <a:hlinkClick r:id="rId8"/>
              </a:rPr>
              <a:t>Pooled Job Code Table</a:t>
            </a:r>
            <a:endParaRPr lang="en-US" b="0" i="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65949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1449" y="1028343"/>
            <a:ext cx="7523351" cy="1692771"/>
          </a:xfrm>
        </p:spPr>
        <p:txBody>
          <a:bodyPr/>
          <a:lstStyle/>
          <a:p>
            <a:pPr marL="285750" indent="-285750">
              <a:spcAft>
                <a:spcPts val="1200"/>
              </a:spcAft>
              <a:buFont typeface="Arial" panose="020B0604020202020204" pitchFamily="34" charset="0"/>
              <a:buChar char="•"/>
            </a:pPr>
            <a:r>
              <a:rPr lang="en-US" dirty="0"/>
              <a:t>DeptID Comp Adjustments should be used rarely and should not be used for To Be Hired Employees. </a:t>
            </a:r>
          </a:p>
          <a:p>
            <a:pPr marL="285750" indent="-285750">
              <a:spcAft>
                <a:spcPts val="600"/>
              </a:spcAft>
              <a:buFont typeface="Arial" panose="020B0604020202020204" pitchFamily="34" charset="0"/>
              <a:buChar char="•"/>
            </a:pPr>
            <a:r>
              <a:rPr lang="en-US" dirty="0"/>
              <a:t>Make sure that compensation costs are not duplicated in these forms:</a:t>
            </a:r>
          </a:p>
          <a:p>
            <a:pPr marL="742950" lvl="1" indent="-285750">
              <a:spcAft>
                <a:spcPts val="600"/>
              </a:spcAft>
              <a:buFont typeface="Arial" panose="020B0604020202020204" pitchFamily="34" charset="0"/>
              <a:buChar char="•"/>
            </a:pPr>
            <a:r>
              <a:rPr lang="en-US" dirty="0"/>
              <a:t>Dept ID Comp Adjustments</a:t>
            </a:r>
          </a:p>
          <a:p>
            <a:pPr marL="742950" lvl="1" indent="-285750">
              <a:spcAft>
                <a:spcPts val="1200"/>
              </a:spcAft>
              <a:buFont typeface="Arial" panose="020B0604020202020204" pitchFamily="34" charset="0"/>
              <a:buChar char="•"/>
            </a:pPr>
            <a:r>
              <a:rPr lang="en-US" dirty="0"/>
              <a:t>Manage Existing Employees and Job Codes</a:t>
            </a:r>
          </a:p>
        </p:txBody>
      </p:sp>
      <p:sp>
        <p:nvSpPr>
          <p:cNvPr id="4" name="object 2"/>
          <p:cNvSpPr txBox="1">
            <a:spLocks/>
          </p:cNvSpPr>
          <p:nvPr/>
        </p:nvSpPr>
        <p:spPr>
          <a:xfrm>
            <a:off x="401449" y="365760"/>
            <a:ext cx="6330315" cy="443711"/>
          </a:xfrm>
          <a:prstGeom prst="rect">
            <a:avLst/>
          </a:prstGeom>
        </p:spPr>
        <p:txBody>
          <a:bodyPr vert="horz" wrap="square" lIns="0" tIns="12700" rIns="0" bIns="0" rtlCol="0">
            <a:spAutoFit/>
          </a:bodyPr>
          <a:lstStyle>
            <a:lvl1pPr>
              <a:defRPr sz="2100" b="1" i="0">
                <a:solidFill>
                  <a:srgbClr val="001F5F"/>
                </a:solidFill>
                <a:latin typeface="Calibri"/>
                <a:ea typeface="+mj-ea"/>
                <a:cs typeface="Calibri"/>
              </a:defRPr>
            </a:lvl1pPr>
          </a:lstStyle>
          <a:p>
            <a:pPr marL="12700">
              <a:spcBef>
                <a:spcPts val="100"/>
              </a:spcBef>
            </a:pPr>
            <a:r>
              <a:rPr lang="en-US" sz="2800" b="0" dirty="0"/>
              <a:t>HCP Best Practices</a:t>
            </a:r>
            <a:endParaRPr lang="en-US" sz="2800" b="0" spc="-10" dirty="0"/>
          </a:p>
        </p:txBody>
      </p:sp>
      <p:sp>
        <p:nvSpPr>
          <p:cNvPr id="5" name="object 3"/>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Tree>
    <p:extLst>
      <p:ext uri="{BB962C8B-B14F-4D97-AF65-F5344CB8AC3E}">
        <p14:creationId xmlns:p14="http://schemas.microsoft.com/office/powerpoint/2010/main" val="15822317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4174" y="365760"/>
            <a:ext cx="5486400" cy="566738"/>
          </a:xfrm>
        </p:spPr>
        <p:txBody>
          <a:bodyPr>
            <a:noAutofit/>
          </a:bodyPr>
          <a:lstStyle/>
          <a:p>
            <a:r>
              <a:rPr lang="en-US" sz="2800" b="0" dirty="0"/>
              <a:t>Online Resources</a:t>
            </a:r>
          </a:p>
        </p:txBody>
      </p:sp>
      <p:sp>
        <p:nvSpPr>
          <p:cNvPr id="6" name="Text Placeholder 5"/>
          <p:cNvSpPr>
            <a:spLocks noGrp="1"/>
          </p:cNvSpPr>
          <p:nvPr>
            <p:ph type="body" sz="half" idx="2"/>
          </p:nvPr>
        </p:nvSpPr>
        <p:spPr/>
        <p:txBody>
          <a:bodyPr/>
          <a:lstStyle/>
          <a:p>
            <a:endParaRPr lang="en-US"/>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5"/>
          <p:cNvSpPr txBox="1">
            <a:spLocks/>
          </p:cNvSpPr>
          <p:nvPr/>
        </p:nvSpPr>
        <p:spPr>
          <a:xfrm>
            <a:off x="3810000" y="1775302"/>
            <a:ext cx="4876800" cy="1938992"/>
          </a:xfrm>
          <a:prstGeom prst="rect">
            <a:avLst/>
          </a:prstGeom>
        </p:spPr>
        <p:txBody>
          <a:bodyPr wrap="square" lIns="0" tIns="0" rIns="0" bIns="0">
            <a:spAutoFit/>
          </a:bodyPr>
          <a:lstStyle>
            <a:lvl1pPr marL="0" indent="0">
              <a:buNone/>
              <a:defRPr sz="1400" b="0" i="0">
                <a:solidFill>
                  <a:schemeClr val="tx1"/>
                </a:solidFill>
                <a:latin typeface="+mn-lt"/>
                <a:ea typeface="+mn-ea"/>
                <a:cs typeface="+mn-cs"/>
              </a:defRPr>
            </a:lvl1pPr>
            <a:lvl2pPr marL="457200" indent="0">
              <a:buNone/>
              <a:defRPr sz="1200">
                <a:latin typeface="+mn-lt"/>
                <a:ea typeface="+mn-ea"/>
                <a:cs typeface="+mn-cs"/>
              </a:defRPr>
            </a:lvl2pPr>
            <a:lvl3pPr marL="914400" indent="0">
              <a:buNone/>
              <a:defRPr sz="1000">
                <a:latin typeface="+mn-lt"/>
                <a:ea typeface="+mn-ea"/>
                <a:cs typeface="+mn-cs"/>
              </a:defRPr>
            </a:lvl3pPr>
            <a:lvl4pPr marL="1371600" indent="0">
              <a:buNone/>
              <a:defRPr sz="900">
                <a:latin typeface="+mn-lt"/>
                <a:ea typeface="+mn-ea"/>
                <a:cs typeface="+mn-cs"/>
              </a:defRPr>
            </a:lvl4pPr>
            <a:lvl5pPr marL="1828800" indent="0">
              <a:buNone/>
              <a:defRPr sz="900">
                <a:latin typeface="+mn-lt"/>
                <a:ea typeface="+mn-ea"/>
                <a:cs typeface="+mn-cs"/>
              </a:defRPr>
            </a:lvl5pPr>
            <a:lvl6pPr marL="2286000" indent="0">
              <a:buNone/>
              <a:defRPr sz="900">
                <a:latin typeface="+mn-lt"/>
                <a:ea typeface="+mn-ea"/>
                <a:cs typeface="+mn-cs"/>
              </a:defRPr>
            </a:lvl6pPr>
            <a:lvl7pPr marL="2743200" indent="0">
              <a:buNone/>
              <a:defRPr sz="900">
                <a:latin typeface="+mn-lt"/>
                <a:ea typeface="+mn-ea"/>
                <a:cs typeface="+mn-cs"/>
              </a:defRPr>
            </a:lvl7pPr>
            <a:lvl8pPr marL="3200400" indent="0">
              <a:buNone/>
              <a:defRPr sz="900">
                <a:latin typeface="+mn-lt"/>
                <a:ea typeface="+mn-ea"/>
                <a:cs typeface="+mn-cs"/>
              </a:defRPr>
            </a:lvl8pPr>
            <a:lvl9pPr marL="3657600" indent="0">
              <a:buNone/>
              <a:defRPr sz="900">
                <a:latin typeface="+mn-lt"/>
                <a:ea typeface="+mn-ea"/>
                <a:cs typeface="+mn-cs"/>
              </a:defRPr>
            </a:lvl9pPr>
          </a:lstStyle>
          <a:p>
            <a:pPr marL="285750" indent="-285750">
              <a:spcAft>
                <a:spcPts val="1200"/>
              </a:spcAft>
              <a:buFont typeface="Arial" panose="020B0604020202020204" pitchFamily="34" charset="0"/>
              <a:buChar char="•"/>
            </a:pPr>
            <a:r>
              <a:rPr lang="en-US" sz="2400" dirty="0"/>
              <a:t>FY26 Budget Process</a:t>
            </a:r>
          </a:p>
          <a:p>
            <a:pPr marL="285750" indent="-285750">
              <a:spcAft>
                <a:spcPts val="1200"/>
              </a:spcAft>
              <a:buFont typeface="Arial" panose="020B0604020202020204" pitchFamily="34" charset="0"/>
              <a:buChar char="•"/>
            </a:pPr>
            <a:r>
              <a:rPr lang="en-US" sz="2400" dirty="0"/>
              <a:t>Release Notes</a:t>
            </a:r>
          </a:p>
          <a:p>
            <a:pPr marL="285750" indent="-285750">
              <a:spcAft>
                <a:spcPts val="1200"/>
              </a:spcAft>
              <a:buFont typeface="Arial" panose="020B0604020202020204" pitchFamily="34" charset="0"/>
              <a:buChar char="•"/>
            </a:pPr>
            <a:r>
              <a:rPr lang="en-US" sz="2400" dirty="0"/>
              <a:t>Training</a:t>
            </a:r>
          </a:p>
          <a:p>
            <a:pPr marL="285750" indent="-285750">
              <a:spcAft>
                <a:spcPts val="12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3774276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solidFill>
                  <a:srgbClr val="002060"/>
                </a:solidFill>
              </a:rPr>
              <a:t>cfo.berkeley.edu</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https://cfo.berkeley.edu/budget-process/fy2025-26-budget-process</a:t>
            </a:r>
          </a:p>
        </p:txBody>
      </p:sp>
      <p:pic>
        <p:nvPicPr>
          <p:cNvPr id="6" name="Picture 5">
            <a:extLst>
              <a:ext uri="{FF2B5EF4-FFF2-40B4-BE49-F238E27FC236}">
                <a16:creationId xmlns:a16="http://schemas.microsoft.com/office/drawing/2014/main" id="{26F424A0-E962-12D9-08F8-0D62A2E886F5}"/>
              </a:ext>
            </a:extLst>
          </p:cNvPr>
          <p:cNvPicPr>
            <a:picLocks noChangeAspect="1"/>
          </p:cNvPicPr>
          <p:nvPr/>
        </p:nvPicPr>
        <p:blipFill>
          <a:blip r:embed="rId2"/>
          <a:stretch>
            <a:fillRect/>
          </a:stretch>
        </p:blipFill>
        <p:spPr>
          <a:xfrm>
            <a:off x="457200" y="993035"/>
            <a:ext cx="8229600" cy="4384739"/>
          </a:xfrm>
          <a:prstGeom prst="rect">
            <a:avLst/>
          </a:prstGeom>
        </p:spPr>
      </p:pic>
    </p:spTree>
    <p:extLst>
      <p:ext uri="{BB962C8B-B14F-4D97-AF65-F5344CB8AC3E}">
        <p14:creationId xmlns:p14="http://schemas.microsoft.com/office/powerpoint/2010/main" val="25726421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FC0BC-2D4F-D5F8-8BBA-13BD4BFD919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B2E19A3-6E00-F520-98F1-9EF039CA1070}"/>
              </a:ext>
            </a:extLst>
          </p:cNvPr>
          <p:cNvSpPr>
            <a:spLocks noGrp="1"/>
          </p:cNvSpPr>
          <p:nvPr>
            <p:ph type="title"/>
          </p:nvPr>
        </p:nvSpPr>
        <p:spPr/>
        <p:txBody>
          <a:bodyPr anchor="t">
            <a:noAutofit/>
          </a:bodyPr>
          <a:lstStyle/>
          <a:p>
            <a:r>
              <a:rPr lang="en-US" sz="2800" b="0" dirty="0">
                <a:solidFill>
                  <a:srgbClr val="002060"/>
                </a:solidFill>
              </a:rPr>
              <a:t>Budget Office Hours</a:t>
            </a:r>
            <a:endParaRPr lang="en-US" sz="2800" b="0" dirty="0"/>
          </a:p>
        </p:txBody>
      </p:sp>
      <p:sp>
        <p:nvSpPr>
          <p:cNvPr id="5" name="object 3">
            <a:extLst>
              <a:ext uri="{FF2B5EF4-FFF2-40B4-BE49-F238E27FC236}">
                <a16:creationId xmlns:a16="http://schemas.microsoft.com/office/drawing/2014/main" id="{5ECB1A1C-C7A6-F657-6869-409FF4F2F4C9}"/>
              </a:ext>
            </a:extLst>
          </p:cNvPr>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10" name="TextBox 9">
            <a:extLst>
              <a:ext uri="{FF2B5EF4-FFF2-40B4-BE49-F238E27FC236}">
                <a16:creationId xmlns:a16="http://schemas.microsoft.com/office/drawing/2014/main" id="{99C926B5-1318-484A-61EA-16AA757EC607}"/>
              </a:ext>
            </a:extLst>
          </p:cNvPr>
          <p:cNvSpPr txBox="1"/>
          <p:nvPr/>
        </p:nvSpPr>
        <p:spPr>
          <a:xfrm>
            <a:off x="457200" y="1371600"/>
            <a:ext cx="8201659" cy="3724096"/>
          </a:xfrm>
          <a:prstGeom prst="rect">
            <a:avLst/>
          </a:prstGeom>
          <a:noFill/>
        </p:spPr>
        <p:txBody>
          <a:bodyPr wrap="square" rtlCol="0">
            <a:spAutoFit/>
          </a:bodyPr>
          <a:lstStyle/>
          <a:p>
            <a:r>
              <a:rPr lang="en-US" dirty="0"/>
              <a:t>The Budget and Financial Operations team is hosting office hours to assist planners:</a:t>
            </a:r>
          </a:p>
          <a:p>
            <a:pPr marL="228600" marR="0"/>
            <a:endParaRPr lang="en-US" dirty="0"/>
          </a:p>
          <a:p>
            <a:pPr marL="514350" marR="0" indent="-285750">
              <a:spcAft>
                <a:spcPts val="600"/>
              </a:spcAft>
              <a:buFont typeface="Arial" panose="020B0604020202020204" pitchFamily="34" charset="0"/>
              <a:buChar char="•"/>
            </a:pPr>
            <a:r>
              <a:rPr lang="en-US" dirty="0"/>
              <a:t>April 3, Thursday, 2:00-3:00 pm</a:t>
            </a:r>
          </a:p>
          <a:p>
            <a:pPr marL="514350" marR="0" indent="-285750">
              <a:spcAft>
                <a:spcPts val="600"/>
              </a:spcAft>
              <a:buFont typeface="Arial" panose="020B0604020202020204" pitchFamily="34" charset="0"/>
              <a:buChar char="•"/>
            </a:pPr>
            <a:r>
              <a:rPr lang="en-US" dirty="0"/>
              <a:t>April 11, Friday, 1:00-2:00 pm</a:t>
            </a:r>
          </a:p>
          <a:p>
            <a:pPr marL="514350" marR="0" indent="-285750">
              <a:spcAft>
                <a:spcPts val="600"/>
              </a:spcAft>
              <a:buFont typeface="Arial" panose="020B0604020202020204" pitchFamily="34" charset="0"/>
              <a:buChar char="•"/>
            </a:pPr>
            <a:r>
              <a:rPr lang="en-US" dirty="0"/>
              <a:t>April 15, Tuesday, 10:00-11:00 am</a:t>
            </a:r>
          </a:p>
          <a:p>
            <a:pPr marL="514350" marR="0" indent="-285750">
              <a:spcAft>
                <a:spcPts val="600"/>
              </a:spcAft>
              <a:buFont typeface="Arial" panose="020B0604020202020204" pitchFamily="34" charset="0"/>
              <a:buChar char="•"/>
            </a:pPr>
            <a:r>
              <a:rPr lang="en-US" dirty="0"/>
              <a:t>April 17, Thursday, 11:00-12:00 pm</a:t>
            </a:r>
          </a:p>
          <a:p>
            <a:endParaRPr lang="en-US" dirty="0"/>
          </a:p>
          <a:p>
            <a:r>
              <a:rPr lang="en-US" dirty="0"/>
              <a:t>Use the </a:t>
            </a:r>
            <a:r>
              <a:rPr lang="en-US" dirty="0">
                <a:hlinkClick r:id="rId2"/>
              </a:rPr>
              <a:t>FY2026 Budget Office Hours Sign Up Form</a:t>
            </a:r>
            <a:r>
              <a:rPr lang="en-US" dirty="0"/>
              <a:t> to select a session and submit your question.</a:t>
            </a:r>
          </a:p>
          <a:p>
            <a:endParaRPr lang="en-US" dirty="0"/>
          </a:p>
          <a:p>
            <a:endParaRPr lang="en-US" dirty="0"/>
          </a:p>
        </p:txBody>
      </p:sp>
    </p:spTree>
    <p:extLst>
      <p:ext uri="{BB962C8B-B14F-4D97-AF65-F5344CB8AC3E}">
        <p14:creationId xmlns:p14="http://schemas.microsoft.com/office/powerpoint/2010/main" val="30100363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solidFill>
                  <a:srgbClr val="002060"/>
                </a:solidFill>
              </a:rPr>
              <a:t>Release Notes</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https://calplanning.berkeley.edu/release-notes/march-2025-release-notes</a:t>
            </a:r>
          </a:p>
        </p:txBody>
      </p:sp>
      <p:pic>
        <p:nvPicPr>
          <p:cNvPr id="3" name="Picture 2">
            <a:extLst>
              <a:ext uri="{FF2B5EF4-FFF2-40B4-BE49-F238E27FC236}">
                <a16:creationId xmlns:a16="http://schemas.microsoft.com/office/drawing/2014/main" id="{B46E444C-4944-7D06-A1DB-8339DDFECD67}"/>
              </a:ext>
            </a:extLst>
          </p:cNvPr>
          <p:cNvPicPr>
            <a:picLocks noChangeAspect="1"/>
          </p:cNvPicPr>
          <p:nvPr/>
        </p:nvPicPr>
        <p:blipFill>
          <a:blip r:embed="rId2"/>
          <a:stretch>
            <a:fillRect/>
          </a:stretch>
        </p:blipFill>
        <p:spPr>
          <a:xfrm>
            <a:off x="457200" y="745990"/>
            <a:ext cx="7772400" cy="4912251"/>
          </a:xfrm>
          <a:prstGeom prst="rect">
            <a:avLst/>
          </a:prstGeom>
        </p:spPr>
      </p:pic>
    </p:spTree>
    <p:extLst>
      <p:ext uri="{BB962C8B-B14F-4D97-AF65-F5344CB8AC3E}">
        <p14:creationId xmlns:p14="http://schemas.microsoft.com/office/powerpoint/2010/main" val="1426335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solidFill>
                  <a:srgbClr val="002060"/>
                </a:solidFill>
              </a:rPr>
              <a:t>Training</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9" name="Rectangle 8"/>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https://calplanning.berkeley.edu/training</a:t>
            </a:r>
          </a:p>
        </p:txBody>
      </p:sp>
      <p:pic>
        <p:nvPicPr>
          <p:cNvPr id="3" name="Picture 2">
            <a:extLst>
              <a:ext uri="{FF2B5EF4-FFF2-40B4-BE49-F238E27FC236}">
                <a16:creationId xmlns:a16="http://schemas.microsoft.com/office/drawing/2014/main" id="{880448EE-D1DA-1503-2BFF-054183965A02}"/>
              </a:ext>
            </a:extLst>
          </p:cNvPr>
          <p:cNvPicPr>
            <a:picLocks noChangeAspect="1"/>
          </p:cNvPicPr>
          <p:nvPr/>
        </p:nvPicPr>
        <p:blipFill>
          <a:blip r:embed="rId2"/>
          <a:stretch>
            <a:fillRect/>
          </a:stretch>
        </p:blipFill>
        <p:spPr>
          <a:xfrm>
            <a:off x="3054272" y="1304816"/>
            <a:ext cx="3035456" cy="4248368"/>
          </a:xfrm>
          <a:prstGeom prst="rect">
            <a:avLst/>
          </a:prstGeom>
        </p:spPr>
      </p:pic>
    </p:spTree>
    <p:extLst>
      <p:ext uri="{BB962C8B-B14F-4D97-AF65-F5344CB8AC3E}">
        <p14:creationId xmlns:p14="http://schemas.microsoft.com/office/powerpoint/2010/main" val="31852934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t">
            <a:noAutofit/>
          </a:bodyPr>
          <a:lstStyle/>
          <a:p>
            <a:r>
              <a:rPr lang="en-US" sz="2800" b="0" dirty="0">
                <a:solidFill>
                  <a:srgbClr val="002060"/>
                </a:solidFill>
              </a:rPr>
              <a:t>Job Aids</a:t>
            </a:r>
            <a:endParaRPr lang="en-US" sz="2800" b="0" dirty="0"/>
          </a:p>
        </p:txBody>
      </p:sp>
      <p:sp>
        <p:nvSpPr>
          <p:cNvPr id="5" name="object 3"/>
          <p:cNvSpPr/>
          <p:nvPr/>
        </p:nvSpPr>
        <p:spPr>
          <a:xfrm>
            <a:off x="457200" y="746761"/>
            <a:ext cx="8201659" cy="2540"/>
          </a:xfrm>
          <a:custGeom>
            <a:avLst/>
            <a:gdLst/>
            <a:ahLst/>
            <a:cxnLst/>
            <a:rect l="l" t="t" r="r" b="b"/>
            <a:pathLst>
              <a:path w="8201659" h="2540">
                <a:moveTo>
                  <a:pt x="0" y="1993"/>
                </a:moveTo>
                <a:lnTo>
                  <a:pt x="8201215" y="0"/>
                </a:lnTo>
              </a:path>
            </a:pathLst>
          </a:custGeom>
          <a:ln w="22860">
            <a:solidFill>
              <a:srgbClr val="44536A"/>
            </a:solidFill>
          </a:ln>
        </p:spPr>
        <p:txBody>
          <a:bodyPr wrap="square" lIns="0" tIns="0" rIns="0" bIns="0" rtlCol="0"/>
          <a:lstStyle/>
          <a:p>
            <a:endParaRPr/>
          </a:p>
        </p:txBody>
      </p:sp>
      <p:sp>
        <p:nvSpPr>
          <p:cNvPr id="7" name="Rectangle 6"/>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chemeClr val="tx2"/>
                </a:solidFill>
              </a:rPr>
              <a:t>https://calplanning.berkeley.edu/training/job-aids</a:t>
            </a:r>
          </a:p>
        </p:txBody>
      </p:sp>
      <p:pic>
        <p:nvPicPr>
          <p:cNvPr id="6" name="Picture 5">
            <a:extLst>
              <a:ext uri="{FF2B5EF4-FFF2-40B4-BE49-F238E27FC236}">
                <a16:creationId xmlns:a16="http://schemas.microsoft.com/office/drawing/2014/main" id="{5F9555AA-BF0F-86C8-094F-AD0B651C942B}"/>
              </a:ext>
            </a:extLst>
          </p:cNvPr>
          <p:cNvPicPr>
            <a:picLocks noChangeAspect="1"/>
          </p:cNvPicPr>
          <p:nvPr/>
        </p:nvPicPr>
        <p:blipFill>
          <a:blip r:embed="rId2"/>
          <a:stretch>
            <a:fillRect/>
          </a:stretch>
        </p:blipFill>
        <p:spPr>
          <a:xfrm>
            <a:off x="1641325" y="1219086"/>
            <a:ext cx="5861351" cy="4419827"/>
          </a:xfrm>
          <a:prstGeom prst="rect">
            <a:avLst/>
          </a:prstGeom>
        </p:spPr>
      </p:pic>
    </p:spTree>
    <p:extLst>
      <p:ext uri="{BB962C8B-B14F-4D97-AF65-F5344CB8AC3E}">
        <p14:creationId xmlns:p14="http://schemas.microsoft.com/office/powerpoint/2010/main" val="37151264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997" y="3704467"/>
            <a:ext cx="6729095" cy="1064394"/>
          </a:xfrm>
          <a:prstGeom prst="rect">
            <a:avLst/>
          </a:prstGeom>
        </p:spPr>
        <p:txBody>
          <a:bodyPr vert="horz" wrap="square" lIns="0" tIns="99060" rIns="0" bIns="0" rtlCol="0">
            <a:spAutoFit/>
          </a:bodyPr>
          <a:lstStyle/>
          <a:p>
            <a:pPr marL="12700">
              <a:lnSpc>
                <a:spcPct val="100000"/>
              </a:lnSpc>
              <a:spcBef>
                <a:spcPts val="780"/>
              </a:spcBef>
            </a:pPr>
            <a:r>
              <a:rPr lang="en-US" sz="2000" dirty="0">
                <a:solidFill>
                  <a:srgbClr val="F1F1F1"/>
                </a:solidFill>
                <a:latin typeface="Trebuchet MS"/>
                <a:cs typeface="Trebuchet MS"/>
              </a:rPr>
              <a:t>Thank you for your engagement.</a:t>
            </a:r>
          </a:p>
          <a:p>
            <a:pPr marL="12700">
              <a:lnSpc>
                <a:spcPct val="100000"/>
              </a:lnSpc>
              <a:spcBef>
                <a:spcPts val="780"/>
              </a:spcBef>
            </a:pPr>
            <a:r>
              <a:rPr lang="en-US" sz="3600" dirty="0">
                <a:solidFill>
                  <a:srgbClr val="F1F1F1"/>
                </a:solidFill>
                <a:latin typeface="Trebuchet MS"/>
                <a:cs typeface="Trebuchet MS"/>
              </a:rPr>
              <a:t>Go Bears!</a:t>
            </a:r>
            <a:endParaRPr sz="3600" dirty="0">
              <a:latin typeface="Trebuchet MS"/>
              <a:cs typeface="Trebuchet MS"/>
            </a:endParaRPr>
          </a:p>
        </p:txBody>
      </p:sp>
    </p:spTree>
    <p:extLst>
      <p:ext uri="{BB962C8B-B14F-4D97-AF65-F5344CB8AC3E}">
        <p14:creationId xmlns:p14="http://schemas.microsoft.com/office/powerpoint/2010/main" val="26882279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449" y="330014"/>
            <a:ext cx="8341100" cy="323165"/>
          </a:xfrm>
        </p:spPr>
        <p:txBody>
          <a:bodyPr/>
          <a:lstStyle/>
          <a:p>
            <a:r>
              <a:rPr lang="en-US" dirty="0"/>
              <a:t>Smart View for Planning</a:t>
            </a:r>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stretch>
            <a:fillRect/>
          </a:stretch>
        </p:blipFill>
        <p:spPr>
          <a:xfrm>
            <a:off x="457200" y="1143000"/>
            <a:ext cx="8229600" cy="4709964"/>
          </a:xfrm>
          <a:prstGeom prst="rect">
            <a:avLst/>
          </a:prstGeom>
        </p:spPr>
      </p:pic>
    </p:spTree>
    <p:extLst>
      <p:ext uri="{BB962C8B-B14F-4D97-AF65-F5344CB8AC3E}">
        <p14:creationId xmlns:p14="http://schemas.microsoft.com/office/powerpoint/2010/main" val="751464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DD943-5322-1DEF-5893-5D1ABE669D1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B8727A3-D5A6-AC06-5040-E98519CACB44}"/>
              </a:ext>
            </a:extLst>
          </p:cNvPr>
          <p:cNvSpPr txBox="1">
            <a:spLocks noGrp="1"/>
          </p:cNvSpPr>
          <p:nvPr>
            <p:ph type="title"/>
          </p:nvPr>
        </p:nvSpPr>
        <p:spPr>
          <a:xfrm>
            <a:off x="401449" y="365760"/>
            <a:ext cx="8192639" cy="443711"/>
          </a:xfrm>
          <a:prstGeom prst="rect">
            <a:avLst/>
          </a:prstGeom>
        </p:spPr>
        <p:txBody>
          <a:bodyPr vert="horz" wrap="square" lIns="0" tIns="12700" rIns="0" bIns="0" rtlCol="0">
            <a:spAutoFit/>
          </a:bodyPr>
          <a:lstStyle/>
          <a:p>
            <a:pPr marL="12700">
              <a:lnSpc>
                <a:spcPct val="100000"/>
              </a:lnSpc>
              <a:spcBef>
                <a:spcPts val="100"/>
              </a:spcBef>
            </a:pPr>
            <a:r>
              <a:rPr lang="en-US" sz="2800" b="0" dirty="0"/>
              <a:t>Smart View for Planning</a:t>
            </a:r>
            <a:endParaRPr sz="2800" b="0" spc="-10" dirty="0"/>
          </a:p>
        </p:txBody>
      </p:sp>
      <p:sp>
        <p:nvSpPr>
          <p:cNvPr id="3" name="object 3">
            <a:extLst>
              <a:ext uri="{FF2B5EF4-FFF2-40B4-BE49-F238E27FC236}">
                <a16:creationId xmlns:a16="http://schemas.microsoft.com/office/drawing/2014/main" id="{B3E1B0CD-B0EC-7ABD-6F1E-269EB407D12C}"/>
              </a:ext>
            </a:extLst>
          </p:cNvPr>
          <p:cNvSpPr/>
          <p:nvPr/>
        </p:nvSpPr>
        <p:spPr>
          <a:xfrm>
            <a:off x="392429" y="822960"/>
            <a:ext cx="8201659" cy="2540"/>
          </a:xfrm>
          <a:custGeom>
            <a:avLst/>
            <a:gdLst/>
            <a:ahLst/>
            <a:cxnLst/>
            <a:rect l="l" t="t" r="r" b="b"/>
            <a:pathLst>
              <a:path w="8201659" h="2540">
                <a:moveTo>
                  <a:pt x="0" y="1993"/>
                </a:moveTo>
                <a:lnTo>
                  <a:pt x="8201215" y="0"/>
                </a:lnTo>
              </a:path>
            </a:pathLst>
          </a:custGeom>
          <a:ln w="22225">
            <a:solidFill>
              <a:schemeClr val="tx2"/>
            </a:solidFill>
          </a:ln>
        </p:spPr>
        <p:txBody>
          <a:bodyPr wrap="square" lIns="0" tIns="0" rIns="0" bIns="0" rtlCol="0"/>
          <a:lstStyle/>
          <a:p>
            <a:endParaRPr/>
          </a:p>
        </p:txBody>
      </p:sp>
      <p:sp>
        <p:nvSpPr>
          <p:cNvPr id="4" name="TextBox 3">
            <a:extLst>
              <a:ext uri="{FF2B5EF4-FFF2-40B4-BE49-F238E27FC236}">
                <a16:creationId xmlns:a16="http://schemas.microsoft.com/office/drawing/2014/main" id="{E8A22E58-1D78-FBD7-D47E-570C4C8428F5}"/>
              </a:ext>
            </a:extLst>
          </p:cNvPr>
          <p:cNvSpPr txBox="1"/>
          <p:nvPr/>
        </p:nvSpPr>
        <p:spPr>
          <a:xfrm>
            <a:off x="577214" y="1143000"/>
            <a:ext cx="7832088" cy="1892826"/>
          </a:xfrm>
          <a:prstGeom prst="rect">
            <a:avLst/>
          </a:prstGeom>
          <a:noFill/>
        </p:spPr>
        <p:txBody>
          <a:bodyPr wrap="square" rtlCol="0">
            <a:spAutoFit/>
          </a:bodyPr>
          <a:lstStyle/>
          <a:p>
            <a:pPr rtl="0"/>
            <a:r>
              <a:rPr lang="en-US" sz="2000" dirty="0">
                <a:solidFill>
                  <a:schemeClr val="tx2"/>
                </a:solidFill>
                <a:latin typeface="+mn-lt"/>
              </a:rPr>
              <a:t>Features and Benefits</a:t>
            </a:r>
          </a:p>
          <a:p>
            <a:pPr marL="297815" marR="5080" indent="-285750">
              <a:spcBef>
                <a:spcPts val="600"/>
              </a:spcBef>
              <a:spcAft>
                <a:spcPts val="600"/>
              </a:spcAft>
              <a:buFont typeface="Arial" panose="020B0604020202020204" pitchFamily="34" charset="0"/>
              <a:buChar char="•"/>
              <a:tabLst>
                <a:tab pos="299085" algn="l"/>
                <a:tab pos="299720" algn="l"/>
              </a:tabLst>
            </a:pPr>
            <a:r>
              <a:rPr lang="en-US" sz="1800" dirty="0">
                <a:latin typeface="Calibri"/>
                <a:cs typeface="Calibri"/>
              </a:rPr>
              <a:t>Enter plan data into </a:t>
            </a:r>
            <a:r>
              <a:rPr lang="en-US" sz="1800" dirty="0" err="1">
                <a:latin typeface="Calibri"/>
                <a:cs typeface="Calibri"/>
              </a:rPr>
              <a:t>CalPlan</a:t>
            </a:r>
            <a:r>
              <a:rPr lang="en-US" sz="1800" dirty="0">
                <a:latin typeface="Calibri"/>
                <a:cs typeface="Calibri"/>
              </a:rPr>
              <a:t> and HCP forms in an Excel interface</a:t>
            </a:r>
          </a:p>
          <a:p>
            <a:pPr marL="297815" marR="5080" indent="-285750">
              <a:spcBef>
                <a:spcPts val="600"/>
              </a:spcBef>
              <a:spcAft>
                <a:spcPts val="600"/>
              </a:spcAft>
              <a:buFont typeface="Arial" panose="020B0604020202020204" pitchFamily="34" charset="0"/>
              <a:buChar char="•"/>
              <a:tabLst>
                <a:tab pos="299085" algn="l"/>
                <a:tab pos="299720" algn="l"/>
              </a:tabLst>
            </a:pPr>
            <a:r>
              <a:rPr lang="en-US" dirty="0">
                <a:latin typeface="Calibri"/>
                <a:cs typeface="Calibri"/>
              </a:rPr>
              <a:t>Data entry, scrolling, searching, and adjusting the view are easier</a:t>
            </a:r>
            <a:endParaRPr lang="en-US" sz="1800" dirty="0">
              <a:latin typeface="Calibri"/>
              <a:cs typeface="Calibri"/>
            </a:endParaRPr>
          </a:p>
          <a:p>
            <a:pPr marL="297815" marR="5080" indent="-285750">
              <a:spcBef>
                <a:spcPts val="600"/>
              </a:spcBef>
              <a:spcAft>
                <a:spcPts val="600"/>
              </a:spcAft>
              <a:buFont typeface="Arial" panose="020B0604020202020204" pitchFamily="34" charset="0"/>
              <a:buChar char="•"/>
              <a:tabLst>
                <a:tab pos="299085" algn="l"/>
                <a:tab pos="299720" algn="l"/>
              </a:tabLst>
            </a:pPr>
            <a:r>
              <a:rPr lang="en-US" sz="1800" dirty="0">
                <a:latin typeface="Calibri"/>
                <a:cs typeface="Calibri"/>
              </a:rPr>
              <a:t>Share form data with colleagues for review, make updates in Excel, and then load those changes to CalPlanning</a:t>
            </a:r>
          </a:p>
        </p:txBody>
      </p:sp>
      <p:sp>
        <p:nvSpPr>
          <p:cNvPr id="6" name="Rectangle 5">
            <a:extLst>
              <a:ext uri="{FF2B5EF4-FFF2-40B4-BE49-F238E27FC236}">
                <a16:creationId xmlns:a16="http://schemas.microsoft.com/office/drawing/2014/main" id="{9B74879D-16A6-7885-BFAE-E7E56717466F}"/>
              </a:ext>
            </a:extLst>
          </p:cNvPr>
          <p:cNvSpPr/>
          <p:nvPr/>
        </p:nvSpPr>
        <p:spPr>
          <a:xfrm>
            <a:off x="0" y="5870448"/>
            <a:ext cx="9144000" cy="640080"/>
          </a:xfrm>
          <a:prstGeom prst="rect">
            <a:avLst/>
          </a:prstGeom>
          <a:solidFill>
            <a:srgbClr val="FDB51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a:solidFill>
                  <a:schemeClr val="tx2"/>
                </a:solidFill>
              </a:rPr>
              <a:t>https://calplanning.berkeley.edu/training/smart-view-planning/smart-view-planning-self-study/smart-view-options</a:t>
            </a:r>
            <a:endParaRPr lang="en-US" sz="2000" dirty="0">
              <a:solidFill>
                <a:schemeClr val="tx2"/>
              </a:solidFill>
            </a:endParaRPr>
          </a:p>
        </p:txBody>
      </p:sp>
      <p:sp>
        <p:nvSpPr>
          <p:cNvPr id="7" name="TextBox 6">
            <a:extLst>
              <a:ext uri="{FF2B5EF4-FFF2-40B4-BE49-F238E27FC236}">
                <a16:creationId xmlns:a16="http://schemas.microsoft.com/office/drawing/2014/main" id="{BE5A32B8-E0D8-49BE-34FE-878412A709A8}"/>
              </a:ext>
            </a:extLst>
          </p:cNvPr>
          <p:cNvSpPr txBox="1"/>
          <p:nvPr/>
        </p:nvSpPr>
        <p:spPr>
          <a:xfrm>
            <a:off x="577214" y="3402037"/>
            <a:ext cx="7832088" cy="1474763"/>
          </a:xfrm>
          <a:prstGeom prst="rect">
            <a:avLst/>
          </a:prstGeom>
          <a:noFill/>
        </p:spPr>
        <p:txBody>
          <a:bodyPr wrap="square" rtlCol="0">
            <a:spAutoFit/>
          </a:bodyPr>
          <a:lstStyle/>
          <a:p>
            <a:pPr rtl="0"/>
            <a:r>
              <a:rPr lang="en-US" sz="2000" dirty="0">
                <a:solidFill>
                  <a:schemeClr val="tx2"/>
                </a:solidFill>
                <a:latin typeface="+mn-lt"/>
              </a:rPr>
              <a:t>Current Smart View for Planning users, be sure to go to Options to:</a:t>
            </a:r>
          </a:p>
          <a:p>
            <a:pPr marL="297815" marR="5080" indent="-285750">
              <a:lnSpc>
                <a:spcPct val="100000"/>
              </a:lnSpc>
              <a:spcBef>
                <a:spcPts val="600"/>
              </a:spcBef>
              <a:spcAft>
                <a:spcPts val="1200"/>
              </a:spcAft>
              <a:buFont typeface="Arial" panose="020B0604020202020204" pitchFamily="34" charset="0"/>
              <a:buChar char="•"/>
              <a:tabLst>
                <a:tab pos="299085" algn="l"/>
                <a:tab pos="299720" algn="l"/>
              </a:tabLst>
            </a:pPr>
            <a:r>
              <a:rPr lang="en-US" sz="1800" dirty="0">
                <a:latin typeface="Calibri"/>
                <a:cs typeface="Calibri"/>
              </a:rPr>
              <a:t>Check Submit Zero</a:t>
            </a:r>
          </a:p>
          <a:p>
            <a:pPr marL="297815" marR="5080" indent="-285750">
              <a:lnSpc>
                <a:spcPct val="100000"/>
              </a:lnSpc>
              <a:spcBef>
                <a:spcPts val="95"/>
              </a:spcBef>
              <a:buFont typeface="Arial" panose="020B0604020202020204" pitchFamily="34" charset="0"/>
              <a:buChar char="•"/>
              <a:tabLst>
                <a:tab pos="299085" algn="l"/>
                <a:tab pos="299720" algn="l"/>
              </a:tabLst>
            </a:pPr>
            <a:r>
              <a:rPr lang="en-US" sz="1800" dirty="0">
                <a:latin typeface="Calibri"/>
                <a:cs typeface="Calibri"/>
              </a:rPr>
              <a:t>Do not suppress rows with no data/missing data or Zero</a:t>
            </a:r>
          </a:p>
          <a:p>
            <a:endParaRPr lang="en-US" dirty="0"/>
          </a:p>
        </p:txBody>
      </p:sp>
    </p:spTree>
    <p:extLst>
      <p:ext uri="{BB962C8B-B14F-4D97-AF65-F5344CB8AC3E}">
        <p14:creationId xmlns:p14="http://schemas.microsoft.com/office/powerpoint/2010/main" val="352807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7467600" cy="566738"/>
          </a:xfrm>
        </p:spPr>
        <p:txBody>
          <a:bodyPr>
            <a:noAutofit/>
          </a:bodyPr>
          <a:lstStyle/>
          <a:p>
            <a:r>
              <a:rPr lang="en-US" sz="2800" b="0" dirty="0"/>
              <a:t>Operational Updates and Best Practices</a:t>
            </a:r>
          </a:p>
        </p:txBody>
      </p:sp>
      <p:pic>
        <p:nvPicPr>
          <p:cNvPr id="7" name="Picture 2" descr="https://cdn2.webdamdb.com/220th_sm_1w3Cv5dWIs.jpg?138905364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4746" r="4746"/>
          <a:stretch>
            <a:fillRect/>
          </a:stretch>
        </p:blipFill>
        <p:spPr bwMode="auto">
          <a:xfrm>
            <a:off x="254174" y="1775302"/>
            <a:ext cx="2952432" cy="2174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12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79869</TotalTime>
  <Words>3474</Words>
  <Application>Microsoft Office PowerPoint</Application>
  <PresentationFormat>On-screen Show (4:3)</PresentationFormat>
  <Paragraphs>431</Paragraphs>
  <Slides>69</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Trebuchet MS</vt:lpstr>
      <vt:lpstr>Office Theme</vt:lpstr>
      <vt:lpstr>PowerPoint Presentation</vt:lpstr>
      <vt:lpstr>VC Finance Subject Matter Experts</vt:lpstr>
      <vt:lpstr>Agenda</vt:lpstr>
      <vt:lpstr>Key Dates</vt:lpstr>
      <vt:lpstr>Training</vt:lpstr>
      <vt:lpstr>Training</vt:lpstr>
      <vt:lpstr>Smart View for Planning</vt:lpstr>
      <vt:lpstr>Smart View for Planning</vt:lpstr>
      <vt:lpstr>Operational Updates and Best Practices</vt:lpstr>
      <vt:lpstr>Network, Browser, and Setup Requirements</vt:lpstr>
      <vt:lpstr>Explore is the door to reports galore</vt:lpstr>
      <vt:lpstr>CalPlanning Internal Data Updates</vt:lpstr>
      <vt:lpstr>CalPlanning External Data Updates, Actualized Forecast</vt:lpstr>
      <vt:lpstr>CalPlan: Multiyear Budget Template</vt:lpstr>
      <vt:lpstr>Multiyear Budget Template</vt:lpstr>
      <vt:lpstr>Multiyear Budget Template</vt:lpstr>
      <vt:lpstr>Multiyear Budget Template</vt:lpstr>
      <vt:lpstr>Multiyear Budget Template - Comments</vt:lpstr>
      <vt:lpstr>Multiyear Budget Template - Save</vt:lpstr>
      <vt:lpstr>Use of Reserves</vt:lpstr>
      <vt:lpstr>Use of Reserves: Save</vt:lpstr>
      <vt:lpstr>Use of Reserves: Review at Summary Level</vt:lpstr>
      <vt:lpstr>Budget Templates</vt:lpstr>
      <vt:lpstr>R180 Budget Template</vt:lpstr>
      <vt:lpstr>R180 Budget Template - Respond to Prompts</vt:lpstr>
      <vt:lpstr>R180 Budget Template Report</vt:lpstr>
      <vt:lpstr>R181 Use of Reserves Template</vt:lpstr>
      <vt:lpstr>Expense Growth Model Report</vt:lpstr>
      <vt:lpstr>Expense Growth Model Report</vt:lpstr>
      <vt:lpstr>Expense Growth Model Report</vt:lpstr>
      <vt:lpstr>Back up your reports</vt:lpstr>
      <vt:lpstr>CalPlan</vt:lpstr>
      <vt:lpstr>Recommended Org Level Settings</vt:lpstr>
      <vt:lpstr>DeptID Inactivation</vt:lpstr>
      <vt:lpstr>CalPlan Data Seeded in FY26 Operating Budget</vt:lpstr>
      <vt:lpstr>PowerPoint Presentation</vt:lpstr>
      <vt:lpstr>Central Transfers and Commitments – General Allocation</vt:lpstr>
      <vt:lpstr>Central Transfers and Commitments - Campus Support</vt:lpstr>
      <vt:lpstr>Central Transfers and Commitments - Regents Endowment / FFE</vt:lpstr>
      <vt:lpstr>PowerPoint Presentation</vt:lpstr>
      <vt:lpstr>Human Capital Planning (HCP)</vt:lpstr>
      <vt:lpstr>Recommended Org Level Settings</vt:lpstr>
      <vt:lpstr>Composite Benefit Rates</vt:lpstr>
      <vt:lpstr>Composite Benefit Rates</vt:lpstr>
      <vt:lpstr>Fee Remission Rates</vt:lpstr>
      <vt:lpstr>Fee Remission Rates</vt:lpstr>
      <vt:lpstr>HCP Data Seeded in FY26 Operating Budget</vt:lpstr>
      <vt:lpstr>HCP FY25 Forecast Copied to FY26 Operating Budget</vt:lpstr>
      <vt:lpstr>Planning for Existing and To Be Hired Employees</vt:lpstr>
      <vt:lpstr>Backup HCP Data</vt:lpstr>
      <vt:lpstr>Review HCM Data to Add to Plan</vt:lpstr>
      <vt:lpstr>Review HCM Data to Add to Plan</vt:lpstr>
      <vt:lpstr>Review HCM data to add to plan: FY26 Salary Increases </vt:lpstr>
      <vt:lpstr>Review HCM Data to Add to Plan</vt:lpstr>
      <vt:lpstr>Review HCM Data to Add to Plan - Scenarios</vt:lpstr>
      <vt:lpstr>Before You Add Data to Plan</vt:lpstr>
      <vt:lpstr>Add Data to Plan – One Employee ID</vt:lpstr>
      <vt:lpstr>Add Data to Plan – One Employee ID</vt:lpstr>
      <vt:lpstr>Add Data to Plan – One Employee ID – Distributions Tab</vt:lpstr>
      <vt:lpstr>Add Data to Plan – All Employees in a DeptID</vt:lpstr>
      <vt:lpstr>Human Capital Planning (HCP) Job Aids</vt:lpstr>
      <vt:lpstr>PowerPoint Presentation</vt:lpstr>
      <vt:lpstr>Online Resources</vt:lpstr>
      <vt:lpstr>cfo.berkeley.edu</vt:lpstr>
      <vt:lpstr>Budget Office Hours</vt:lpstr>
      <vt:lpstr>Release Notes</vt:lpstr>
      <vt:lpstr>Training</vt:lpstr>
      <vt:lpstr>Job Aids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Frasier</dc:creator>
  <cp:lastModifiedBy>Dara Efron</cp:lastModifiedBy>
  <cp:revision>314</cp:revision>
  <dcterms:created xsi:type="dcterms:W3CDTF">2022-04-15T18:42:59Z</dcterms:created>
  <dcterms:modified xsi:type="dcterms:W3CDTF">2025-03-07T23:18:18Z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2022-04-11T00:00:00Z</vt:filetime>
  </property>
  <property fmtid="{D5CDD505-2E9C-101B-9397-08002B2CF9AE}" pid="3" name="Creator">
    <vt:lpwstr>Acrobat PDFMaker 22 for PowerPoint</vt:lpwstr>
  </property>
  <property fmtid="{D5CDD505-2E9C-101B-9397-08002B2CF9AE}" pid="4" name="LastSaved">
    <vt:filetime>2022-04-15T00:00:00Z</vt:filetime>
  </property>
</Properties>
</file>