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6"/>
  </p:notesMasterIdLst>
  <p:sldIdLst>
    <p:sldId id="256" r:id="rId2"/>
    <p:sldId id="336" r:id="rId3"/>
    <p:sldId id="388" r:id="rId4"/>
    <p:sldId id="313" r:id="rId5"/>
    <p:sldId id="272" r:id="rId6"/>
    <p:sldId id="457" r:id="rId7"/>
    <p:sldId id="424" r:id="rId8"/>
    <p:sldId id="425" r:id="rId9"/>
    <p:sldId id="401" r:id="rId10"/>
    <p:sldId id="306" r:id="rId11"/>
    <p:sldId id="374" r:id="rId12"/>
    <p:sldId id="418" r:id="rId13"/>
    <p:sldId id="423" r:id="rId14"/>
    <p:sldId id="402" r:id="rId15"/>
    <p:sldId id="375" r:id="rId16"/>
    <p:sldId id="376" r:id="rId17"/>
    <p:sldId id="340" r:id="rId18"/>
    <p:sldId id="339" r:id="rId19"/>
    <p:sldId id="426" r:id="rId20"/>
    <p:sldId id="341" r:id="rId21"/>
    <p:sldId id="373" r:id="rId22"/>
    <p:sldId id="372" r:id="rId23"/>
    <p:sldId id="380" r:id="rId24"/>
    <p:sldId id="352" r:id="rId25"/>
    <p:sldId id="404" r:id="rId26"/>
    <p:sldId id="410" r:id="rId27"/>
    <p:sldId id="405" r:id="rId28"/>
    <p:sldId id="406" r:id="rId29"/>
    <p:sldId id="407" r:id="rId30"/>
    <p:sldId id="411" r:id="rId31"/>
    <p:sldId id="412" r:id="rId32"/>
    <p:sldId id="413" r:id="rId33"/>
    <p:sldId id="417" r:id="rId34"/>
    <p:sldId id="414" r:id="rId35"/>
    <p:sldId id="415" r:id="rId36"/>
    <p:sldId id="427" r:id="rId37"/>
    <p:sldId id="428" r:id="rId38"/>
    <p:sldId id="429" r:id="rId39"/>
    <p:sldId id="430" r:id="rId40"/>
    <p:sldId id="431" r:id="rId41"/>
    <p:sldId id="432" r:id="rId42"/>
    <p:sldId id="433" r:id="rId43"/>
    <p:sldId id="434" r:id="rId44"/>
    <p:sldId id="435" r:id="rId45"/>
    <p:sldId id="436" r:id="rId46"/>
    <p:sldId id="437" r:id="rId47"/>
    <p:sldId id="438" r:id="rId48"/>
    <p:sldId id="439" r:id="rId49"/>
    <p:sldId id="440" r:id="rId50"/>
    <p:sldId id="441" r:id="rId51"/>
    <p:sldId id="442" r:id="rId52"/>
    <p:sldId id="443" r:id="rId53"/>
    <p:sldId id="444" r:id="rId54"/>
    <p:sldId id="445" r:id="rId55"/>
    <p:sldId id="446" r:id="rId56"/>
    <p:sldId id="447" r:id="rId57"/>
    <p:sldId id="448" r:id="rId58"/>
    <p:sldId id="449" r:id="rId59"/>
    <p:sldId id="450" r:id="rId60"/>
    <p:sldId id="451" r:id="rId61"/>
    <p:sldId id="452" r:id="rId62"/>
    <p:sldId id="453" r:id="rId63"/>
    <p:sldId id="454" r:id="rId64"/>
    <p:sldId id="455" r:id="rId65"/>
    <p:sldId id="456" r:id="rId66"/>
    <p:sldId id="403" r:id="rId67"/>
    <p:sldId id="353" r:id="rId68"/>
    <p:sldId id="358" r:id="rId69"/>
    <p:sldId id="354" r:id="rId70"/>
    <p:sldId id="359" r:id="rId71"/>
    <p:sldId id="367" r:id="rId72"/>
    <p:sldId id="356" r:id="rId73"/>
    <p:sldId id="361" r:id="rId74"/>
    <p:sldId id="377" r:id="rId75"/>
    <p:sldId id="382" r:id="rId76"/>
    <p:sldId id="383" r:id="rId77"/>
    <p:sldId id="384" r:id="rId78"/>
    <p:sldId id="419" r:id="rId79"/>
    <p:sldId id="323" r:id="rId80"/>
    <p:sldId id="322" r:id="rId81"/>
    <p:sldId id="319" r:id="rId82"/>
    <p:sldId id="320" r:id="rId83"/>
    <p:sldId id="321" r:id="rId84"/>
    <p:sldId id="335" r:id="rId8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2"/>
    <a:srgbClr val="F0F5FB"/>
    <a:srgbClr val="FFFFFF"/>
    <a:srgbClr val="33CC33"/>
    <a:srgbClr val="FF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1703" autoAdjust="0"/>
  </p:normalViewPr>
  <p:slideViewPr>
    <p:cSldViewPr>
      <p:cViewPr varScale="1">
        <p:scale>
          <a:sx n="150" d="100"/>
          <a:sy n="150" d="100"/>
        </p:scale>
        <p:origin x="1952" y="72"/>
      </p:cViewPr>
      <p:guideLst>
        <p:guide orient="horz" pos="2880"/>
        <p:guide pos="2160"/>
      </p:guideLst>
    </p:cSldViewPr>
  </p:slideViewPr>
  <p:outlineViewPr>
    <p:cViewPr>
      <p:scale>
        <a:sx n="33" d="100"/>
        <a:sy n="33" d="100"/>
      </p:scale>
      <p:origin x="0" y="-2980"/>
    </p:cViewPr>
  </p:outlineViewPr>
  <p:notesTextViewPr>
    <p:cViewPr>
      <p:scale>
        <a:sx n="100" d="100"/>
        <a:sy n="100" d="100"/>
      </p:scale>
      <p:origin x="0" y="0"/>
    </p:cViewPr>
  </p:notesTextViewPr>
  <p:sorterViewPr>
    <p:cViewPr varScale="1">
      <p:scale>
        <a:sx n="1" d="1"/>
        <a:sy n="1" d="1"/>
      </p:scale>
      <p:origin x="0" y="-39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36715-85D3-4477-8B31-DF9EDF24CA3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2039AF8-76F6-41DB-81D0-2A5F79F63F62}">
      <dgm:prSet phldrT="[Text]" custT="1"/>
      <dgm:spPr/>
      <dgm:t>
        <a:bodyPr/>
        <a:lstStyle/>
        <a:p>
          <a:r>
            <a:rPr lang="en-US" sz="1200" dirty="0" smtClean="0"/>
            <a:t>Create Backups</a:t>
          </a:r>
          <a:endParaRPr lang="en-US" sz="1200" dirty="0"/>
        </a:p>
      </dgm:t>
    </dgm:pt>
    <dgm:pt modelId="{9D41B10A-583D-402D-B32E-00795F7FE81E}" type="parTrans" cxnId="{24ED079D-6B7F-46EC-AA13-46748D44BAD7}">
      <dgm:prSet/>
      <dgm:spPr/>
      <dgm:t>
        <a:bodyPr/>
        <a:lstStyle/>
        <a:p>
          <a:endParaRPr lang="en-US"/>
        </a:p>
      </dgm:t>
    </dgm:pt>
    <dgm:pt modelId="{CF9EE450-E0C1-41D9-8CEF-D05BE939EDD2}" type="sibTrans" cxnId="{24ED079D-6B7F-46EC-AA13-46748D44BAD7}">
      <dgm:prSet/>
      <dgm:spPr/>
      <dgm:t>
        <a:bodyPr/>
        <a:lstStyle/>
        <a:p>
          <a:endParaRPr lang="en-US"/>
        </a:p>
      </dgm:t>
    </dgm:pt>
    <dgm:pt modelId="{43548361-E280-46F8-911D-D94014F8FC3B}">
      <dgm:prSet phldrT="[Text]" custT="1"/>
      <dgm:spPr/>
      <dgm:t>
        <a:bodyPr/>
        <a:lstStyle/>
        <a:p>
          <a:r>
            <a:rPr lang="en-US" sz="1200" dirty="0" smtClean="0"/>
            <a:t>Compare HCP to your budget</a:t>
          </a:r>
          <a:endParaRPr lang="en-US" sz="1200" dirty="0"/>
        </a:p>
      </dgm:t>
    </dgm:pt>
    <dgm:pt modelId="{22AF9046-C947-4F9A-AB14-0CDFD52C53A8}" type="parTrans" cxnId="{E2BC852C-5336-44E4-A947-B1817A7267C7}">
      <dgm:prSet/>
      <dgm:spPr/>
      <dgm:t>
        <a:bodyPr/>
        <a:lstStyle/>
        <a:p>
          <a:endParaRPr lang="en-US"/>
        </a:p>
      </dgm:t>
    </dgm:pt>
    <dgm:pt modelId="{B5AA350B-AEFA-4602-80A5-78B171D58048}" type="sibTrans" cxnId="{E2BC852C-5336-44E4-A947-B1817A7267C7}">
      <dgm:prSet/>
      <dgm:spPr/>
      <dgm:t>
        <a:bodyPr/>
        <a:lstStyle/>
        <a:p>
          <a:endParaRPr lang="en-US"/>
        </a:p>
      </dgm:t>
    </dgm:pt>
    <dgm:pt modelId="{B7E7E4C8-D1E1-4170-8715-EF0E510F9A7E}">
      <dgm:prSet phldrT="[Text]" custT="1"/>
      <dgm:spPr/>
      <dgm:t>
        <a:bodyPr/>
        <a:lstStyle/>
        <a:p>
          <a:r>
            <a:rPr lang="en-US" sz="1200" dirty="0" smtClean="0"/>
            <a:t>Review HCM Data</a:t>
          </a:r>
          <a:endParaRPr lang="en-US" sz="1200" dirty="0"/>
        </a:p>
      </dgm:t>
    </dgm:pt>
    <dgm:pt modelId="{D7F74120-46A1-4649-9556-CCC7DA23E55E}" type="parTrans" cxnId="{68336360-7F63-45DA-A06F-52D949E9C04F}">
      <dgm:prSet/>
      <dgm:spPr/>
      <dgm:t>
        <a:bodyPr/>
        <a:lstStyle/>
        <a:p>
          <a:endParaRPr lang="en-US"/>
        </a:p>
      </dgm:t>
    </dgm:pt>
    <dgm:pt modelId="{40C7813F-EBE5-4DEA-813C-DC1719D6F14B}" type="sibTrans" cxnId="{68336360-7F63-45DA-A06F-52D949E9C04F}">
      <dgm:prSet/>
      <dgm:spPr/>
      <dgm:t>
        <a:bodyPr/>
        <a:lstStyle/>
        <a:p>
          <a:endParaRPr lang="en-US"/>
        </a:p>
      </dgm:t>
    </dgm:pt>
    <dgm:pt modelId="{010222F3-EF23-44A0-B0E0-4C8C2643917F}">
      <dgm:prSet phldrT="[Text]" custT="1"/>
      <dgm:spPr/>
      <dgm:t>
        <a:bodyPr/>
        <a:lstStyle/>
        <a:p>
          <a:r>
            <a:rPr lang="en-US" sz="1200" dirty="0" smtClean="0"/>
            <a:t>Update employees with changes</a:t>
          </a:r>
          <a:endParaRPr lang="en-US" sz="1200" dirty="0"/>
        </a:p>
      </dgm:t>
    </dgm:pt>
    <dgm:pt modelId="{67E0AAFB-424E-4D4D-A5AD-5FB06B85E820}" type="parTrans" cxnId="{6D756619-B501-4484-AD07-8507B1677114}">
      <dgm:prSet/>
      <dgm:spPr/>
      <dgm:t>
        <a:bodyPr/>
        <a:lstStyle/>
        <a:p>
          <a:endParaRPr lang="en-US"/>
        </a:p>
      </dgm:t>
    </dgm:pt>
    <dgm:pt modelId="{806B5A7A-793E-4105-9E8A-07636513EAF8}" type="sibTrans" cxnId="{6D756619-B501-4484-AD07-8507B1677114}">
      <dgm:prSet/>
      <dgm:spPr/>
      <dgm:t>
        <a:bodyPr/>
        <a:lstStyle/>
        <a:p>
          <a:endParaRPr lang="en-US"/>
        </a:p>
      </dgm:t>
    </dgm:pt>
    <dgm:pt modelId="{5FFBDD7C-6F1C-469E-8346-5B07F89B97DF}">
      <dgm:prSet phldrT="[Text]" custT="1"/>
      <dgm:spPr/>
      <dgm:t>
        <a:bodyPr/>
        <a:lstStyle/>
        <a:p>
          <a:r>
            <a:rPr lang="en-US" sz="1200" dirty="0" smtClean="0"/>
            <a:t>To Be Hired Employees</a:t>
          </a:r>
          <a:endParaRPr lang="en-US" sz="1200" dirty="0"/>
        </a:p>
      </dgm:t>
    </dgm:pt>
    <dgm:pt modelId="{A1F054BC-47C5-4553-A60A-0D96589F5EEA}" type="parTrans" cxnId="{F622F3D9-0DEB-4B59-B0FE-2EC5C4A1C8E4}">
      <dgm:prSet/>
      <dgm:spPr/>
      <dgm:t>
        <a:bodyPr/>
        <a:lstStyle/>
        <a:p>
          <a:endParaRPr lang="en-US"/>
        </a:p>
      </dgm:t>
    </dgm:pt>
    <dgm:pt modelId="{B8B493E2-3ABE-4E7F-9EF0-792DCA5CF4C8}" type="sibTrans" cxnId="{F622F3D9-0DEB-4B59-B0FE-2EC5C4A1C8E4}">
      <dgm:prSet/>
      <dgm:spPr/>
      <dgm:t>
        <a:bodyPr/>
        <a:lstStyle/>
        <a:p>
          <a:endParaRPr lang="en-US"/>
        </a:p>
      </dgm:t>
    </dgm:pt>
    <dgm:pt modelId="{FE5FE112-13D3-4EF0-AC4E-B295C28F36A1}" type="pres">
      <dgm:prSet presAssocID="{76836715-85D3-4477-8B31-DF9EDF24CA36}" presName="Name0" presStyleCnt="0">
        <dgm:presLayoutVars>
          <dgm:dir/>
          <dgm:resizeHandles val="exact"/>
        </dgm:presLayoutVars>
      </dgm:prSet>
      <dgm:spPr/>
      <dgm:t>
        <a:bodyPr/>
        <a:lstStyle/>
        <a:p>
          <a:endParaRPr lang="en-US"/>
        </a:p>
      </dgm:t>
    </dgm:pt>
    <dgm:pt modelId="{3468E8CE-A9ED-4137-8546-650EFAF0FEF2}" type="pres">
      <dgm:prSet presAssocID="{76836715-85D3-4477-8B31-DF9EDF24CA36}" presName="cycle" presStyleCnt="0"/>
      <dgm:spPr/>
    </dgm:pt>
    <dgm:pt modelId="{4021B0CC-9FC8-4006-A448-E801B5849EC0}" type="pres">
      <dgm:prSet presAssocID="{22039AF8-76F6-41DB-81D0-2A5F79F63F62}" presName="nodeFirstNode" presStyleLbl="node1" presStyleIdx="0" presStyleCnt="5">
        <dgm:presLayoutVars>
          <dgm:bulletEnabled val="1"/>
        </dgm:presLayoutVars>
      </dgm:prSet>
      <dgm:spPr/>
      <dgm:t>
        <a:bodyPr/>
        <a:lstStyle/>
        <a:p>
          <a:endParaRPr lang="en-US"/>
        </a:p>
      </dgm:t>
    </dgm:pt>
    <dgm:pt modelId="{8FCCBFBE-7019-4F40-B4E9-FD9E8F0C240A}" type="pres">
      <dgm:prSet presAssocID="{CF9EE450-E0C1-41D9-8CEF-D05BE939EDD2}" presName="sibTransFirstNode" presStyleLbl="bgShp" presStyleIdx="0" presStyleCnt="1"/>
      <dgm:spPr/>
      <dgm:t>
        <a:bodyPr/>
        <a:lstStyle/>
        <a:p>
          <a:endParaRPr lang="en-US"/>
        </a:p>
      </dgm:t>
    </dgm:pt>
    <dgm:pt modelId="{EDAAC4A2-D497-489C-8796-6D42073EDF92}" type="pres">
      <dgm:prSet presAssocID="{43548361-E280-46F8-911D-D94014F8FC3B}" presName="nodeFollowingNodes" presStyleLbl="node1" presStyleIdx="1" presStyleCnt="5">
        <dgm:presLayoutVars>
          <dgm:bulletEnabled val="1"/>
        </dgm:presLayoutVars>
      </dgm:prSet>
      <dgm:spPr/>
      <dgm:t>
        <a:bodyPr/>
        <a:lstStyle/>
        <a:p>
          <a:endParaRPr lang="en-US"/>
        </a:p>
      </dgm:t>
    </dgm:pt>
    <dgm:pt modelId="{1ED69ACF-6C8D-4CE6-BE14-0C7D38D2640F}" type="pres">
      <dgm:prSet presAssocID="{B7E7E4C8-D1E1-4170-8715-EF0E510F9A7E}" presName="nodeFollowingNodes" presStyleLbl="node1" presStyleIdx="2" presStyleCnt="5">
        <dgm:presLayoutVars>
          <dgm:bulletEnabled val="1"/>
        </dgm:presLayoutVars>
      </dgm:prSet>
      <dgm:spPr/>
      <dgm:t>
        <a:bodyPr/>
        <a:lstStyle/>
        <a:p>
          <a:endParaRPr lang="en-US"/>
        </a:p>
      </dgm:t>
    </dgm:pt>
    <dgm:pt modelId="{9D34E29B-8A73-4761-BE1A-4C1DBF0ED894}" type="pres">
      <dgm:prSet presAssocID="{010222F3-EF23-44A0-B0E0-4C8C2643917F}" presName="nodeFollowingNodes" presStyleLbl="node1" presStyleIdx="3" presStyleCnt="5">
        <dgm:presLayoutVars>
          <dgm:bulletEnabled val="1"/>
        </dgm:presLayoutVars>
      </dgm:prSet>
      <dgm:spPr/>
      <dgm:t>
        <a:bodyPr/>
        <a:lstStyle/>
        <a:p>
          <a:endParaRPr lang="en-US"/>
        </a:p>
      </dgm:t>
    </dgm:pt>
    <dgm:pt modelId="{C572A553-6BC0-42F1-96BC-65C379A96D48}" type="pres">
      <dgm:prSet presAssocID="{5FFBDD7C-6F1C-469E-8346-5B07F89B97DF}" presName="nodeFollowingNodes" presStyleLbl="node1" presStyleIdx="4" presStyleCnt="5">
        <dgm:presLayoutVars>
          <dgm:bulletEnabled val="1"/>
        </dgm:presLayoutVars>
      </dgm:prSet>
      <dgm:spPr/>
      <dgm:t>
        <a:bodyPr/>
        <a:lstStyle/>
        <a:p>
          <a:endParaRPr lang="en-US"/>
        </a:p>
      </dgm:t>
    </dgm:pt>
  </dgm:ptLst>
  <dgm:cxnLst>
    <dgm:cxn modelId="{8DD61894-0139-442E-AD8A-405C9B686DE9}" type="presOf" srcId="{76836715-85D3-4477-8B31-DF9EDF24CA36}" destId="{FE5FE112-13D3-4EF0-AC4E-B295C28F36A1}" srcOrd="0" destOrd="0" presId="urn:microsoft.com/office/officeart/2005/8/layout/cycle3"/>
    <dgm:cxn modelId="{68336360-7F63-45DA-A06F-52D949E9C04F}" srcId="{76836715-85D3-4477-8B31-DF9EDF24CA36}" destId="{B7E7E4C8-D1E1-4170-8715-EF0E510F9A7E}" srcOrd="2" destOrd="0" parTransId="{D7F74120-46A1-4649-9556-CCC7DA23E55E}" sibTransId="{40C7813F-EBE5-4DEA-813C-DC1719D6F14B}"/>
    <dgm:cxn modelId="{99D7D7EF-0EBA-4762-80E0-A3F6D60EBBE7}" type="presOf" srcId="{CF9EE450-E0C1-41D9-8CEF-D05BE939EDD2}" destId="{8FCCBFBE-7019-4F40-B4E9-FD9E8F0C240A}" srcOrd="0" destOrd="0" presId="urn:microsoft.com/office/officeart/2005/8/layout/cycle3"/>
    <dgm:cxn modelId="{080D9F77-78BB-40B7-9443-C25CA72A692F}" type="presOf" srcId="{5FFBDD7C-6F1C-469E-8346-5B07F89B97DF}" destId="{C572A553-6BC0-42F1-96BC-65C379A96D48}" srcOrd="0" destOrd="0" presId="urn:microsoft.com/office/officeart/2005/8/layout/cycle3"/>
    <dgm:cxn modelId="{F622F3D9-0DEB-4B59-B0FE-2EC5C4A1C8E4}" srcId="{76836715-85D3-4477-8B31-DF9EDF24CA36}" destId="{5FFBDD7C-6F1C-469E-8346-5B07F89B97DF}" srcOrd="4" destOrd="0" parTransId="{A1F054BC-47C5-4553-A60A-0D96589F5EEA}" sibTransId="{B8B493E2-3ABE-4E7F-9EF0-792DCA5CF4C8}"/>
    <dgm:cxn modelId="{E2BC852C-5336-44E4-A947-B1817A7267C7}" srcId="{76836715-85D3-4477-8B31-DF9EDF24CA36}" destId="{43548361-E280-46F8-911D-D94014F8FC3B}" srcOrd="1" destOrd="0" parTransId="{22AF9046-C947-4F9A-AB14-0CDFD52C53A8}" sibTransId="{B5AA350B-AEFA-4602-80A5-78B171D58048}"/>
    <dgm:cxn modelId="{6D756619-B501-4484-AD07-8507B1677114}" srcId="{76836715-85D3-4477-8B31-DF9EDF24CA36}" destId="{010222F3-EF23-44A0-B0E0-4C8C2643917F}" srcOrd="3" destOrd="0" parTransId="{67E0AAFB-424E-4D4D-A5AD-5FB06B85E820}" sibTransId="{806B5A7A-793E-4105-9E8A-07636513EAF8}"/>
    <dgm:cxn modelId="{24ED079D-6B7F-46EC-AA13-46748D44BAD7}" srcId="{76836715-85D3-4477-8B31-DF9EDF24CA36}" destId="{22039AF8-76F6-41DB-81D0-2A5F79F63F62}" srcOrd="0" destOrd="0" parTransId="{9D41B10A-583D-402D-B32E-00795F7FE81E}" sibTransId="{CF9EE450-E0C1-41D9-8CEF-D05BE939EDD2}"/>
    <dgm:cxn modelId="{6CCF6130-C119-4F4A-A2F3-02F2B0A89936}" type="presOf" srcId="{43548361-E280-46F8-911D-D94014F8FC3B}" destId="{EDAAC4A2-D497-489C-8796-6D42073EDF92}" srcOrd="0" destOrd="0" presId="urn:microsoft.com/office/officeart/2005/8/layout/cycle3"/>
    <dgm:cxn modelId="{FCBD180A-FA26-417C-8C54-FD9FCB02921E}" type="presOf" srcId="{B7E7E4C8-D1E1-4170-8715-EF0E510F9A7E}" destId="{1ED69ACF-6C8D-4CE6-BE14-0C7D38D2640F}" srcOrd="0" destOrd="0" presId="urn:microsoft.com/office/officeart/2005/8/layout/cycle3"/>
    <dgm:cxn modelId="{1DC75D2F-3F13-4146-BD73-E895FB94E094}" type="presOf" srcId="{22039AF8-76F6-41DB-81D0-2A5F79F63F62}" destId="{4021B0CC-9FC8-4006-A448-E801B5849EC0}" srcOrd="0" destOrd="0" presId="urn:microsoft.com/office/officeart/2005/8/layout/cycle3"/>
    <dgm:cxn modelId="{D1A4F1CE-9EB5-4D5F-89AE-342E90D8CA8C}" type="presOf" srcId="{010222F3-EF23-44A0-B0E0-4C8C2643917F}" destId="{9D34E29B-8A73-4761-BE1A-4C1DBF0ED894}" srcOrd="0" destOrd="0" presId="urn:microsoft.com/office/officeart/2005/8/layout/cycle3"/>
    <dgm:cxn modelId="{766E0704-DA39-4BE3-88BE-D1188BDCA93D}" type="presParOf" srcId="{FE5FE112-13D3-4EF0-AC4E-B295C28F36A1}" destId="{3468E8CE-A9ED-4137-8546-650EFAF0FEF2}" srcOrd="0" destOrd="0" presId="urn:microsoft.com/office/officeart/2005/8/layout/cycle3"/>
    <dgm:cxn modelId="{D89EC162-9DF3-4F27-94D7-BF3553934BD5}" type="presParOf" srcId="{3468E8CE-A9ED-4137-8546-650EFAF0FEF2}" destId="{4021B0CC-9FC8-4006-A448-E801B5849EC0}" srcOrd="0" destOrd="0" presId="urn:microsoft.com/office/officeart/2005/8/layout/cycle3"/>
    <dgm:cxn modelId="{C5C9BE0E-FB4A-4FE3-B376-B415E8754BB2}" type="presParOf" srcId="{3468E8CE-A9ED-4137-8546-650EFAF0FEF2}" destId="{8FCCBFBE-7019-4F40-B4E9-FD9E8F0C240A}" srcOrd="1" destOrd="0" presId="urn:microsoft.com/office/officeart/2005/8/layout/cycle3"/>
    <dgm:cxn modelId="{3169DC2A-5ADF-454A-AFEB-D9CB0CF30917}" type="presParOf" srcId="{3468E8CE-A9ED-4137-8546-650EFAF0FEF2}" destId="{EDAAC4A2-D497-489C-8796-6D42073EDF92}" srcOrd="2" destOrd="0" presId="urn:microsoft.com/office/officeart/2005/8/layout/cycle3"/>
    <dgm:cxn modelId="{F18E485E-38C8-4E83-BCA1-7F7929151D69}" type="presParOf" srcId="{3468E8CE-A9ED-4137-8546-650EFAF0FEF2}" destId="{1ED69ACF-6C8D-4CE6-BE14-0C7D38D2640F}" srcOrd="3" destOrd="0" presId="urn:microsoft.com/office/officeart/2005/8/layout/cycle3"/>
    <dgm:cxn modelId="{AFFF05BD-119C-4749-99DC-543AE9E4047A}" type="presParOf" srcId="{3468E8CE-A9ED-4137-8546-650EFAF0FEF2}" destId="{9D34E29B-8A73-4761-BE1A-4C1DBF0ED894}" srcOrd="4" destOrd="0" presId="urn:microsoft.com/office/officeart/2005/8/layout/cycle3"/>
    <dgm:cxn modelId="{25AF6318-8EF5-43D3-80F8-131F89A1A23D}" type="presParOf" srcId="{3468E8CE-A9ED-4137-8546-650EFAF0FEF2}" destId="{C572A553-6BC0-42F1-96BC-65C379A96D4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CBFBE-7019-4F40-B4E9-FD9E8F0C240A}">
      <dsp:nvSpPr>
        <dsp:cNvPr id="0" name=""/>
        <dsp:cNvSpPr/>
      </dsp:nvSpPr>
      <dsp:spPr>
        <a:xfrm>
          <a:off x="547727" y="-11216"/>
          <a:ext cx="2465496" cy="2465496"/>
        </a:xfrm>
        <a:prstGeom prst="circularArrow">
          <a:avLst>
            <a:gd name="adj1" fmla="val 5544"/>
            <a:gd name="adj2" fmla="val 330680"/>
            <a:gd name="adj3" fmla="val 13941423"/>
            <a:gd name="adj4" fmla="val 172860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1B0CC-9FC8-4006-A448-E801B5849EC0}">
      <dsp:nvSpPr>
        <dsp:cNvPr id="0" name=""/>
        <dsp:cNvSpPr/>
      </dsp:nvSpPr>
      <dsp:spPr>
        <a:xfrm>
          <a:off x="1244941" y="447"/>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Create Backups</a:t>
          </a:r>
          <a:endParaRPr lang="en-US" sz="1200" kern="1200" dirty="0"/>
        </a:p>
      </dsp:txBody>
      <dsp:txXfrm>
        <a:off x="1271084" y="26590"/>
        <a:ext cx="1018781" cy="483247"/>
      </dsp:txXfrm>
    </dsp:sp>
    <dsp:sp modelId="{EDAAC4A2-D497-489C-8796-6D42073EDF92}">
      <dsp:nvSpPr>
        <dsp:cNvPr id="0" name=""/>
        <dsp:cNvSpPr/>
      </dsp:nvSpPr>
      <dsp:spPr>
        <a:xfrm>
          <a:off x="2244867" y="726935"/>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Compare HCP to your budget</a:t>
          </a:r>
          <a:endParaRPr lang="en-US" sz="1200" kern="1200" dirty="0"/>
        </a:p>
      </dsp:txBody>
      <dsp:txXfrm>
        <a:off x="2271010" y="753078"/>
        <a:ext cx="1018781" cy="483247"/>
      </dsp:txXfrm>
    </dsp:sp>
    <dsp:sp modelId="{1ED69ACF-6C8D-4CE6-BE14-0C7D38D2640F}">
      <dsp:nvSpPr>
        <dsp:cNvPr id="0" name=""/>
        <dsp:cNvSpPr/>
      </dsp:nvSpPr>
      <dsp:spPr>
        <a:xfrm>
          <a:off x="1862930" y="1902419"/>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Review HCM Data</a:t>
          </a:r>
          <a:endParaRPr lang="en-US" sz="1200" kern="1200" dirty="0"/>
        </a:p>
      </dsp:txBody>
      <dsp:txXfrm>
        <a:off x="1889073" y="1928562"/>
        <a:ext cx="1018781" cy="483247"/>
      </dsp:txXfrm>
    </dsp:sp>
    <dsp:sp modelId="{9D34E29B-8A73-4761-BE1A-4C1DBF0ED894}">
      <dsp:nvSpPr>
        <dsp:cNvPr id="0" name=""/>
        <dsp:cNvSpPr/>
      </dsp:nvSpPr>
      <dsp:spPr>
        <a:xfrm>
          <a:off x="626953" y="1902419"/>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Update employees with changes</a:t>
          </a:r>
          <a:endParaRPr lang="en-US" sz="1200" kern="1200" dirty="0"/>
        </a:p>
      </dsp:txBody>
      <dsp:txXfrm>
        <a:off x="653096" y="1928562"/>
        <a:ext cx="1018781" cy="483247"/>
      </dsp:txXfrm>
    </dsp:sp>
    <dsp:sp modelId="{C572A553-6BC0-42F1-96BC-65C379A96D48}">
      <dsp:nvSpPr>
        <dsp:cNvPr id="0" name=""/>
        <dsp:cNvSpPr/>
      </dsp:nvSpPr>
      <dsp:spPr>
        <a:xfrm>
          <a:off x="245015" y="726935"/>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To Be Hired Employees</a:t>
          </a:r>
          <a:endParaRPr lang="en-US" sz="1200" kern="1200" dirty="0"/>
        </a:p>
      </dsp:txBody>
      <dsp:txXfrm>
        <a:off x="271158" y="753078"/>
        <a:ext cx="1018781" cy="48324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F9F0DE5-5EAB-40DD-A65D-365D3818D278}" type="datetimeFigureOut">
              <a:rPr lang="en-US" smtClean="0"/>
              <a:t>3/6/2024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A936371-4A42-4A4C-A63E-FD11F0E0CC1E}" type="slidenum">
              <a:rPr lang="en-US" smtClean="0"/>
              <a:t>‹#›</a:t>
            </a:fld>
            <a:endParaRPr lang="en-US"/>
          </a:p>
        </p:txBody>
      </p:sp>
    </p:spTree>
    <p:extLst>
      <p:ext uri="{BB962C8B-B14F-4D97-AF65-F5344CB8AC3E}">
        <p14:creationId xmlns:p14="http://schemas.microsoft.com/office/powerpoint/2010/main" val="354703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Monthly FY25 pay rates were increased by percentage and timing indicated in the chart.</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Salaries for employees paid over 10 months corrected to remove the need for manual salary adjustments. HCP spreads annual salaries over 12 months. Employees with ‘1/10’ in their titles had their annual salary multiplied by 12/10 so that the 12-month spread and annual salary are correctly calculated.</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Employees with end dates were extended, except contract appointment employees and employees who separated or were on unpaid leave before 2/1/2024.</a:t>
            </a: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BX - Academic Student Employees &amp; BR - Graduate Student Researchers employees are in pooled positions. See the Current Rates (BX) website for salary scale information.</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cases where a union contract is expiring, the salary increase from the prior year is planned forward for budgeting purposes. You may need to update your budget plan as new union contracts are negotiated and ratified.</a:t>
            </a:r>
            <a:endParaRPr lang="en-US" b="0" dirty="0" smtClean="0">
              <a:effectLst/>
            </a:endParaRPr>
          </a:p>
          <a:p>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936371-4A42-4A4C-A63E-FD11F0E0CC1E}" type="slidenum">
              <a:rPr lang="en-US" smtClean="0"/>
              <a:t>48</a:t>
            </a:fld>
            <a:endParaRPr lang="en-US"/>
          </a:p>
        </p:txBody>
      </p:sp>
    </p:spTree>
    <p:extLst>
      <p:ext uri="{BB962C8B-B14F-4D97-AF65-F5344CB8AC3E}">
        <p14:creationId xmlns:p14="http://schemas.microsoft.com/office/powerpoint/2010/main" val="2399495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DeptID Adjustments should be used rarely or as a last resort for negative comp adjustments (for example, reductions), or other comp changes (positive or negative) that either can't - or shouldn't - be attributed to an employee. </a:t>
            </a:r>
            <a:endParaRPr lang="en-US" dirty="0"/>
          </a:p>
        </p:txBody>
      </p:sp>
      <p:sp>
        <p:nvSpPr>
          <p:cNvPr id="4" name="Slide Number Placeholder 3"/>
          <p:cNvSpPr>
            <a:spLocks noGrp="1"/>
          </p:cNvSpPr>
          <p:nvPr>
            <p:ph type="sldNum" sz="quarter" idx="10"/>
          </p:nvPr>
        </p:nvSpPr>
        <p:spPr/>
        <p:txBody>
          <a:bodyPr/>
          <a:lstStyle/>
          <a:p>
            <a:fld id="{1A936371-4A42-4A4C-A63E-FD11F0E0CC1E}" type="slidenum">
              <a:rPr lang="en-US" smtClean="0"/>
              <a:t>65</a:t>
            </a:fld>
            <a:endParaRPr lang="en-US"/>
          </a:p>
        </p:txBody>
      </p:sp>
    </p:spTree>
    <p:extLst>
      <p:ext uri="{BB962C8B-B14F-4D97-AF65-F5344CB8AC3E}">
        <p14:creationId xmlns:p14="http://schemas.microsoft.com/office/powerpoint/2010/main" val="31549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7" name="Holder 7"/>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5" name="Holder 5"/>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847344"/>
            <a:ext cx="9144000" cy="4724400"/>
          </a:xfrm>
          <a:prstGeom prst="rect">
            <a:avLst/>
          </a:prstGeom>
        </p:spPr>
      </p:pic>
      <p:sp>
        <p:nvSpPr>
          <p:cNvPr id="17" name="bg object 17"/>
          <p:cNvSpPr/>
          <p:nvPr/>
        </p:nvSpPr>
        <p:spPr>
          <a:xfrm>
            <a:off x="0" y="3764267"/>
            <a:ext cx="7335520" cy="1108075"/>
          </a:xfrm>
          <a:custGeom>
            <a:avLst/>
            <a:gdLst/>
            <a:ahLst/>
            <a:cxnLst/>
            <a:rect l="l" t="t" r="r" b="b"/>
            <a:pathLst>
              <a:path w="7335520" h="1108075">
                <a:moveTo>
                  <a:pt x="7335011" y="0"/>
                </a:moveTo>
                <a:lnTo>
                  <a:pt x="0" y="0"/>
                </a:lnTo>
                <a:lnTo>
                  <a:pt x="0" y="1107960"/>
                </a:lnTo>
                <a:lnTo>
                  <a:pt x="7335011" y="1107960"/>
                </a:lnTo>
                <a:lnTo>
                  <a:pt x="7335011" y="0"/>
                </a:lnTo>
                <a:close/>
              </a:path>
            </a:pathLst>
          </a:custGeom>
          <a:solidFill>
            <a:srgbClr val="00306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4" name="Holder 4"/>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399" y="302330"/>
            <a:ext cx="5472289" cy="40297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2" name="Title 1"/>
          <p:cNvSpPr>
            <a:spLocks noGrp="1"/>
          </p:cNvSpPr>
          <p:nvPr>
            <p:ph type="title"/>
          </p:nvPr>
        </p:nvSpPr>
        <p:spPr>
          <a:xfrm>
            <a:off x="268288" y="4391378"/>
            <a:ext cx="5486400" cy="566738"/>
          </a:xfr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254174" y="4972227"/>
            <a:ext cx="55005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533398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1449" y="330014"/>
            <a:ext cx="8341100" cy="345440"/>
          </a:xfrm>
          <a:prstGeom prst="rect">
            <a:avLst/>
          </a:prstGeom>
        </p:spPr>
        <p:txBody>
          <a:bodyPr wrap="square" lIns="0" tIns="0" rIns="0" bIns="0">
            <a:spAutoFit/>
          </a:bodyPr>
          <a:lstStyle>
            <a:lvl1pPr>
              <a:defRPr sz="2100" b="1" i="0">
                <a:solidFill>
                  <a:srgbClr val="001F5F"/>
                </a:solidFill>
                <a:latin typeface="Calibri"/>
                <a:cs typeface="Calibri"/>
              </a:defRPr>
            </a:lvl1pPr>
          </a:lstStyle>
          <a:p>
            <a:endParaRPr/>
          </a:p>
        </p:txBody>
      </p:sp>
      <p:sp>
        <p:nvSpPr>
          <p:cNvPr id="3" name="Holder 3"/>
          <p:cNvSpPr>
            <a:spLocks noGrp="1"/>
          </p:cNvSpPr>
          <p:nvPr>
            <p:ph type="body" idx="1"/>
          </p:nvPr>
        </p:nvSpPr>
        <p:spPr>
          <a:xfrm>
            <a:off x="3340609" y="1350261"/>
            <a:ext cx="4982209" cy="40474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3/6/2024</a:t>
            </a:fld>
            <a:endParaRPr lang="en-US"/>
          </a:p>
        </p:txBody>
      </p:sp>
      <p:sp>
        <p:nvSpPr>
          <p:cNvPr id="6" name="Holder 6"/>
          <p:cNvSpPr>
            <a:spLocks noGrp="1"/>
          </p:cNvSpPr>
          <p:nvPr>
            <p:ph type="sldNum" sz="quarter" idx="7"/>
          </p:nvPr>
        </p:nvSpPr>
        <p:spPr>
          <a:xfrm>
            <a:off x="8793685" y="6418326"/>
            <a:ext cx="166370" cy="177800"/>
          </a:xfrm>
          <a:prstGeom prst="rect">
            <a:avLst/>
          </a:prstGeom>
        </p:spPr>
        <p:txBody>
          <a:bodyPr wrap="square" lIns="0" tIns="0" rIns="0" bIns="0">
            <a:spAutoFit/>
          </a:bodyPr>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cfo.berkeley.edu/divisional-finance-leaders/dfl-concierge/organizational-tree/request-org-tree-changes/deptid-plann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fo.berkeley.edu/budget-process/fy2024-25-budget-process/fy2024-25-budget-guidelines-and-assumptio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slide" Target="slide2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cfo.berkeley.edu/about-us/financial-planning-analysis/budget-and-financial-operations/composite-benefit-rates-cb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docs.google.com/spreadsheets/d/0B0od6H6fYL-AeW9ha1VfTXBreHc/edit?usp=sharing&amp;ouid=107171857226332385502&amp;resourcekey=0-XUD62WFxehx8uXx2roXW7Q&amp;rtpof=true&amp;sd=tru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ucop.edu/academic-personnel-programs/compensation/salary-scale-revis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alplanning.berkeley.edu/node/261" TargetMode="External"/><Relationship Id="rId7" Type="http://schemas.openxmlformats.org/officeDocument/2006/relationships/hyperlink" Target="https://docs.google.com/spreadsheets/d/0B0od6H6fYL-AeW9ha1VfTXBreHc/edit?usp=sharing&amp;ouid=112131263804481874612&amp;resourcekey=0-XUD62WFxehx8uXx2roXW7Q&amp;rtpof=true&amp;sd=true" TargetMode="External"/><Relationship Id="rId2" Type="http://schemas.openxmlformats.org/officeDocument/2006/relationships/hyperlink" Target="https://calplanning.berkeley.edu/node/300" TargetMode="External"/><Relationship Id="rId1" Type="http://schemas.openxmlformats.org/officeDocument/2006/relationships/slideLayout" Target="../slideLayouts/slideLayout2.xml"/><Relationship Id="rId6" Type="http://schemas.openxmlformats.org/officeDocument/2006/relationships/hyperlink" Target="https://calplanning.berkeley.edu/node/258" TargetMode="External"/><Relationship Id="rId5" Type="http://schemas.openxmlformats.org/officeDocument/2006/relationships/hyperlink" Target="https://calplanning.berkeley.edu/node/265" TargetMode="External"/><Relationship Id="rId4" Type="http://schemas.openxmlformats.org/officeDocument/2006/relationships/hyperlink" Target="https://calplanning.berkeley.edu/node/285"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997" y="3704467"/>
            <a:ext cx="6729095" cy="961802"/>
          </a:xfrm>
          <a:prstGeom prst="rect">
            <a:avLst/>
          </a:prstGeom>
        </p:spPr>
        <p:txBody>
          <a:bodyPr vert="horz" wrap="square" lIns="0" tIns="99060" rIns="0" bIns="0" rtlCol="0">
            <a:spAutoFit/>
          </a:bodyPr>
          <a:lstStyle/>
          <a:p>
            <a:pPr marL="12700">
              <a:lnSpc>
                <a:spcPct val="100000"/>
              </a:lnSpc>
              <a:spcBef>
                <a:spcPts val="780"/>
              </a:spcBef>
            </a:pPr>
            <a:r>
              <a:rPr sz="2400" b="1" dirty="0" smtClean="0">
                <a:solidFill>
                  <a:srgbClr val="F1F1F1"/>
                </a:solidFill>
                <a:latin typeface="Calibri" panose="020F0502020204030204" pitchFamily="34" charset="0"/>
                <a:cs typeface="Calibri" panose="020F0502020204030204" pitchFamily="34" charset="0"/>
              </a:rPr>
              <a:t>FY2</a:t>
            </a:r>
            <a:r>
              <a:rPr lang="en-US" sz="2400" b="1" dirty="0" smtClean="0">
                <a:solidFill>
                  <a:srgbClr val="F1F1F1"/>
                </a:solidFill>
                <a:latin typeface="Calibri" panose="020F0502020204030204" pitchFamily="34" charset="0"/>
                <a:cs typeface="Calibri" panose="020F0502020204030204" pitchFamily="34" charset="0"/>
              </a:rPr>
              <a:t>5</a:t>
            </a:r>
            <a:r>
              <a:rPr sz="2400" b="1" spc="-25" dirty="0" smtClean="0">
                <a:solidFill>
                  <a:srgbClr val="F1F1F1"/>
                </a:solidFill>
                <a:latin typeface="Calibri" panose="020F0502020204030204" pitchFamily="34" charset="0"/>
                <a:cs typeface="Calibri" panose="020F0502020204030204" pitchFamily="34" charset="0"/>
              </a:rPr>
              <a:t> </a:t>
            </a:r>
            <a:r>
              <a:rPr lang="en-US" sz="2400" b="1" dirty="0" smtClean="0">
                <a:solidFill>
                  <a:srgbClr val="F1F1F1"/>
                </a:solidFill>
                <a:latin typeface="Calibri" panose="020F0502020204030204" pitchFamily="34" charset="0"/>
                <a:cs typeface="Calibri" panose="020F0502020204030204" pitchFamily="34" charset="0"/>
              </a:rPr>
              <a:t>CalPlanning Refresher</a:t>
            </a:r>
          </a:p>
          <a:p>
            <a:pPr marL="12700">
              <a:lnSpc>
                <a:spcPct val="100000"/>
              </a:lnSpc>
            </a:pPr>
            <a:endParaRPr lang="en-US" sz="1600" dirty="0" smtClean="0">
              <a:solidFill>
                <a:srgbClr val="F1F1F1"/>
              </a:solidFill>
              <a:latin typeface="Calibri" panose="020F0502020204030204" pitchFamily="34" charset="0"/>
              <a:cs typeface="Calibri" panose="020F0502020204030204" pitchFamily="34" charset="0"/>
            </a:endParaRPr>
          </a:p>
          <a:p>
            <a:pPr marL="12700">
              <a:lnSpc>
                <a:spcPct val="100000"/>
              </a:lnSpc>
            </a:pPr>
            <a:r>
              <a:rPr lang="en-US" sz="1600" dirty="0">
                <a:solidFill>
                  <a:srgbClr val="F1F1F1"/>
                </a:solidFill>
                <a:latin typeface="Calibri" panose="020F0502020204030204" pitchFamily="34" charset="0"/>
                <a:cs typeface="Calibri" panose="020F0502020204030204" pitchFamily="34" charset="0"/>
              </a:rPr>
              <a:t>F</a:t>
            </a:r>
            <a:r>
              <a:rPr lang="en-US" sz="1600" dirty="0" smtClean="0">
                <a:solidFill>
                  <a:srgbClr val="F1F1F1"/>
                </a:solidFill>
                <a:latin typeface="Calibri" panose="020F0502020204030204" pitchFamily="34" charset="0"/>
                <a:cs typeface="Calibri" panose="020F0502020204030204" pitchFamily="34" charset="0"/>
              </a:rPr>
              <a:t>or experienced CalPlanning users – March 2024</a:t>
            </a:r>
            <a:endParaRPr sz="1600" dirty="0">
              <a:latin typeface="Calibri" panose="020F0502020204030204" pitchFamily="34" charset="0"/>
              <a:cs typeface="Calibri" panose="020F050202020403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Network, Browser, and Setup Requirements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27909" y="1159121"/>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smtClean="0">
                <a:solidFill>
                  <a:schemeClr val="tx2"/>
                </a:solidFill>
                <a:latin typeface="Calibri"/>
                <a:cs typeface="Calibri"/>
              </a:rPr>
              <a:t>Network</a:t>
            </a:r>
          </a:p>
        </p:txBody>
      </p:sp>
      <p:sp>
        <p:nvSpPr>
          <p:cNvPr id="7" name="object 4"/>
          <p:cNvSpPr txBox="1"/>
          <p:nvPr/>
        </p:nvSpPr>
        <p:spPr>
          <a:xfrm>
            <a:off x="2550063" y="1199652"/>
            <a:ext cx="5222337" cy="517449"/>
          </a:xfrm>
          <a:prstGeom prst="rect">
            <a:avLst/>
          </a:prstGeom>
        </p:spPr>
        <p:txBody>
          <a:bodyPr vert="horz" wrap="square" lIns="0" tIns="12065" rIns="0" bIns="0" rtlCol="0">
            <a:spAutoFit/>
          </a:bodyPr>
          <a:lstStyle/>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smtClean="0">
                <a:latin typeface="Calibri"/>
                <a:cs typeface="Calibri"/>
              </a:rPr>
              <a:t>On Campus: Connect to </a:t>
            </a:r>
            <a:r>
              <a:rPr lang="en-US" sz="1600" dirty="0" err="1" smtClean="0">
                <a:latin typeface="Calibri"/>
                <a:cs typeface="Calibri"/>
              </a:rPr>
              <a:t>Eduroam</a:t>
            </a:r>
            <a:r>
              <a:rPr lang="en-US" sz="1600" dirty="0" smtClean="0">
                <a:latin typeface="Calibri"/>
                <a:cs typeface="Calibri"/>
              </a:rPr>
              <a:t> or launch via Citrix</a:t>
            </a:r>
          </a:p>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smtClean="0">
                <a:latin typeface="Calibri"/>
                <a:cs typeface="Calibri"/>
              </a:rPr>
              <a:t>Off Campus: Connect to </a:t>
            </a:r>
            <a:r>
              <a:rPr lang="en-US" sz="1600" dirty="0" err="1" smtClean="0">
                <a:latin typeface="Calibri"/>
                <a:cs typeface="Calibri"/>
              </a:rPr>
              <a:t>GlobalProtect</a:t>
            </a:r>
            <a:r>
              <a:rPr lang="en-US" sz="1600" dirty="0" smtClean="0">
                <a:latin typeface="Calibri"/>
                <a:cs typeface="Calibri"/>
              </a:rPr>
              <a:t> or launch via Citrix</a:t>
            </a:r>
          </a:p>
        </p:txBody>
      </p:sp>
      <p:cxnSp>
        <p:nvCxnSpPr>
          <p:cNvPr id="8" name="Straight Connector 7"/>
          <p:cNvCxnSpPr/>
          <p:nvPr/>
        </p:nvCxnSpPr>
        <p:spPr>
          <a:xfrm>
            <a:off x="2196971"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srcRect l="22479" t="72462" r="72434" b="18611"/>
          <a:stretch/>
        </p:blipFill>
        <p:spPr>
          <a:xfrm>
            <a:off x="6324600" y="1979874"/>
            <a:ext cx="620201" cy="612252"/>
          </a:xfrm>
          <a:prstGeom prst="rect">
            <a:avLst/>
          </a:prstGeom>
        </p:spPr>
      </p:pic>
      <p:sp>
        <p:nvSpPr>
          <p:cNvPr id="11" name="object 4"/>
          <p:cNvSpPr txBox="1"/>
          <p:nvPr/>
        </p:nvSpPr>
        <p:spPr>
          <a:xfrm>
            <a:off x="107886" y="3126575"/>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smtClean="0">
                <a:solidFill>
                  <a:schemeClr val="tx2"/>
                </a:solidFill>
                <a:latin typeface="Calibri"/>
                <a:cs typeface="Calibri"/>
              </a:rPr>
              <a:t>Browser</a:t>
            </a:r>
          </a:p>
        </p:txBody>
      </p:sp>
      <p:sp>
        <p:nvSpPr>
          <p:cNvPr id="12" name="object 4"/>
          <p:cNvSpPr txBox="1"/>
          <p:nvPr/>
        </p:nvSpPr>
        <p:spPr>
          <a:xfrm>
            <a:off x="2743200" y="3119967"/>
            <a:ext cx="51816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Chrome, Firefox, and Edge are supported</a:t>
            </a:r>
          </a:p>
        </p:txBody>
      </p:sp>
      <p:pic>
        <p:nvPicPr>
          <p:cNvPr id="13" name="Picture 12"/>
          <p:cNvPicPr>
            <a:picLocks noChangeAspect="1"/>
          </p:cNvPicPr>
          <p:nvPr/>
        </p:nvPicPr>
        <p:blipFill rotWithShape="1">
          <a:blip r:embed="rId2"/>
          <a:srcRect l="16937" t="82085" r="77846" b="8872"/>
          <a:stretch/>
        </p:blipFill>
        <p:spPr>
          <a:xfrm>
            <a:off x="4953000" y="1941774"/>
            <a:ext cx="636104" cy="6202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64" y="1941774"/>
            <a:ext cx="1379504" cy="574431"/>
          </a:xfrm>
          <a:prstGeom prst="rect">
            <a:avLst/>
          </a:prstGeom>
        </p:spPr>
      </p:pic>
      <p:sp>
        <p:nvSpPr>
          <p:cNvPr id="15" name="object 4"/>
          <p:cNvSpPr txBox="1"/>
          <p:nvPr/>
        </p:nvSpPr>
        <p:spPr>
          <a:xfrm>
            <a:off x="0" y="4648200"/>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smtClean="0">
                <a:solidFill>
                  <a:schemeClr val="tx2"/>
                </a:solidFill>
                <a:latin typeface="Calibri"/>
                <a:cs typeface="Calibri"/>
              </a:rPr>
              <a:t>Setup</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764" y="3581400"/>
            <a:ext cx="457200" cy="4572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837" y="3581400"/>
            <a:ext cx="443163" cy="4572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3575479"/>
            <a:ext cx="451624" cy="457200"/>
          </a:xfrm>
          <a:prstGeom prst="rect">
            <a:avLst/>
          </a:prstGeom>
        </p:spPr>
      </p:pic>
      <p:sp>
        <p:nvSpPr>
          <p:cNvPr id="19" name="object 4"/>
          <p:cNvSpPr txBox="1"/>
          <p:nvPr/>
        </p:nvSpPr>
        <p:spPr>
          <a:xfrm>
            <a:off x="2680252" y="4648200"/>
            <a:ext cx="5181600" cy="997068"/>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If you are new to CalPlanning or are now using a computer that has never connected to CalPlanning before, there is some first-time setup required. CalPlanning Upgrade July 2021 Job Aid has the details.</a:t>
            </a:r>
          </a:p>
        </p:txBody>
      </p:sp>
      <p:sp>
        <p:nvSpPr>
          <p:cNvPr id="20" name="Rectangle 19"/>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https://calplanning.berkeley.edu/calplanning-upgrade-jul-2021-job-aid</a:t>
            </a:r>
          </a:p>
        </p:txBody>
      </p:sp>
    </p:spTree>
    <p:extLst>
      <p:ext uri="{BB962C8B-B14F-4D97-AF65-F5344CB8AC3E}">
        <p14:creationId xmlns:p14="http://schemas.microsoft.com/office/powerpoint/2010/main" val="1752377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Explore is the door to reports galore</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10" name="Picture 9"/>
          <p:cNvPicPr>
            <a:picLocks noChangeAspect="1"/>
          </p:cNvPicPr>
          <p:nvPr/>
        </p:nvPicPr>
        <p:blipFill>
          <a:blip r:embed="rId2"/>
          <a:stretch>
            <a:fillRect/>
          </a:stretch>
        </p:blipFill>
        <p:spPr>
          <a:xfrm>
            <a:off x="1631799" y="1371600"/>
            <a:ext cx="5880402" cy="11621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93064"/>
            <a:ext cx="7772400" cy="2136136"/>
          </a:xfrm>
          <a:prstGeom prst="rect">
            <a:avLst/>
          </a:prstGeom>
        </p:spPr>
      </p:pic>
    </p:spTree>
    <p:extLst>
      <p:ext uri="{BB962C8B-B14F-4D97-AF65-F5344CB8AC3E}">
        <p14:creationId xmlns:p14="http://schemas.microsoft.com/office/powerpoint/2010/main" val="2178984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CalPlanning Internal Data Updates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47238"/>
            <a:ext cx="7772400" cy="5582162"/>
          </a:xfrm>
          <a:prstGeom prst="rect">
            <a:avLst/>
          </a:prstGeom>
        </p:spPr>
      </p:pic>
    </p:spTree>
    <p:extLst>
      <p:ext uri="{BB962C8B-B14F-4D97-AF65-F5344CB8AC3E}">
        <p14:creationId xmlns:p14="http://schemas.microsoft.com/office/powerpoint/2010/main" val="399784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CalPlanning External Data Updates, Actualized Forecast</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TextBox 3"/>
          <p:cNvSpPr txBox="1"/>
          <p:nvPr/>
        </p:nvSpPr>
        <p:spPr>
          <a:xfrm>
            <a:off x="577214" y="1143000"/>
            <a:ext cx="7832088" cy="2062103"/>
          </a:xfrm>
          <a:prstGeom prst="rect">
            <a:avLst/>
          </a:prstGeom>
          <a:noFill/>
        </p:spPr>
        <p:txBody>
          <a:bodyPr wrap="square" rtlCol="0">
            <a:spAutoFit/>
          </a:bodyPr>
          <a:lstStyle/>
          <a:p>
            <a:pPr rtl="0"/>
            <a:r>
              <a:rPr lang="en-US" sz="2000" dirty="0" smtClean="0">
                <a:solidFill>
                  <a:schemeClr val="tx2"/>
                </a:solidFill>
                <a:latin typeface="+mn-lt"/>
              </a:rPr>
              <a:t>Actualized Forecast</a:t>
            </a:r>
          </a:p>
          <a:p>
            <a:pPr rtl="0"/>
            <a:r>
              <a:rPr lang="en-US" dirty="0" smtClean="0">
                <a:latin typeface="+mn-lt"/>
              </a:rPr>
              <a:t>After BFS closes the general ledger for the month, CalPlanning summarizes the actuals data and loads it to Forecast Working. The actuals data replace what was present and the month is no longer editable.</a:t>
            </a:r>
          </a:p>
          <a:p>
            <a:pPr rtl="0"/>
            <a:endParaRPr lang="en-US" sz="1800" dirty="0" smtClean="0">
              <a:latin typeface="+mn-lt"/>
            </a:endParaRPr>
          </a:p>
          <a:p>
            <a:pPr rtl="0"/>
            <a:r>
              <a:rPr lang="en-US" sz="1800" dirty="0" smtClean="0">
                <a:latin typeface="+mn-lt"/>
              </a:rPr>
              <a:t>FY2023-24 </a:t>
            </a:r>
            <a:r>
              <a:rPr lang="en-US" sz="1800" dirty="0">
                <a:latin typeface="+mn-lt"/>
              </a:rPr>
              <a:t>Forecast Working version will be updated with February actual data on Thursday morning March 14 between 6 am and 9 </a:t>
            </a:r>
            <a:r>
              <a:rPr lang="en-US" sz="1800" dirty="0" smtClean="0">
                <a:latin typeface="+mn-lt"/>
              </a:rPr>
              <a:t>am</a:t>
            </a:r>
            <a:endParaRPr lang="en-US" b="0" dirty="0" smtClean="0">
              <a:effectLst/>
              <a:latin typeface="+mn-lt"/>
            </a:endParaRPr>
          </a:p>
        </p:txBody>
      </p:sp>
      <p:sp>
        <p:nvSpPr>
          <p:cNvPr id="6" name="Rectangle 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https://calplanning.berkeley.edu</a:t>
            </a:r>
          </a:p>
        </p:txBody>
      </p:sp>
    </p:spTree>
    <p:extLst>
      <p:ext uri="{BB962C8B-B14F-4D97-AF65-F5344CB8AC3E}">
        <p14:creationId xmlns:p14="http://schemas.microsoft.com/office/powerpoint/2010/main" val="2686121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1449" y="1639669"/>
            <a:ext cx="8341100" cy="646331"/>
          </a:xfrm>
          <a:prstGeom prst="rect">
            <a:avLst/>
          </a:prstGeom>
          <a:noFill/>
        </p:spPr>
        <p:txBody>
          <a:bodyPr wrap="square" rtlCol="0">
            <a:spAutoFit/>
          </a:bodyPr>
          <a:lstStyle/>
          <a:p>
            <a:r>
              <a:rPr lang="en-US" sz="1800" dirty="0" smtClean="0"/>
              <a:t>Effective </a:t>
            </a:r>
            <a:r>
              <a:rPr lang="en-US" sz="1800" dirty="0"/>
              <a:t>November 1, 2023, </a:t>
            </a:r>
            <a:r>
              <a:rPr lang="en-US" sz="1800" dirty="0" smtClean="0"/>
              <a:t>thirty-five membership funds were </a:t>
            </a:r>
            <a:r>
              <a:rPr lang="en-US" sz="1800" dirty="0"/>
              <a:t>transferred from the C&amp;G fund group to the Sales and Services fund group. </a:t>
            </a:r>
            <a:endParaRPr lang="en-US" dirty="0"/>
          </a:p>
        </p:txBody>
      </p:sp>
      <p:graphicFrame>
        <p:nvGraphicFramePr>
          <p:cNvPr id="4" name="Table 3"/>
          <p:cNvGraphicFramePr>
            <a:graphicFrameLocks noGrp="1"/>
          </p:cNvGraphicFramePr>
          <p:nvPr/>
        </p:nvGraphicFramePr>
        <p:xfrm>
          <a:off x="533400" y="2698590"/>
          <a:ext cx="8153400" cy="1982536"/>
        </p:xfrm>
        <a:graphic>
          <a:graphicData uri="http://schemas.openxmlformats.org/drawingml/2006/table">
            <a:tbl>
              <a:tblPr/>
              <a:tblGrid>
                <a:gridCol w="8153400">
                  <a:extLst>
                    <a:ext uri="{9D8B030D-6E8A-4147-A177-3AD203B41FA5}">
                      <a16:colId xmlns:a16="http://schemas.microsoft.com/office/drawing/2014/main" val="992219408"/>
                    </a:ext>
                  </a:extLst>
                </a:gridCol>
              </a:tblGrid>
              <a:tr h="501810">
                <a:tc>
                  <a:txBody>
                    <a:bodyPr/>
                    <a:lstStyle/>
                    <a:p>
                      <a:pPr rtl="0" fontAlgn="t">
                        <a:spcBef>
                          <a:spcPts val="0"/>
                        </a:spcBef>
                        <a:spcAft>
                          <a:spcPts val="800"/>
                        </a:spcAft>
                      </a:pPr>
                      <a:r>
                        <a:rPr lang="en-US" sz="1800" b="1" i="0" u="none" strike="noStrike" dirty="0">
                          <a:solidFill>
                            <a:srgbClr val="333333"/>
                          </a:solidFill>
                          <a:effectLst/>
                          <a:latin typeface="Calibri" panose="020F0502020204030204" pitchFamily="34" charset="0"/>
                        </a:rPr>
                        <a:t>Funds moved from Contracts &amp; Grants to Sales </a:t>
                      </a:r>
                      <a:r>
                        <a:rPr lang="en-US" sz="1800" b="1" i="0" u="none" strike="noStrike" dirty="0" smtClean="0">
                          <a:solidFill>
                            <a:srgbClr val="333333"/>
                          </a:solidFill>
                          <a:effectLst/>
                          <a:latin typeface="Calibri" panose="020F0502020204030204" pitchFamily="34" charset="0"/>
                        </a:rPr>
                        <a:t>&amp; </a:t>
                      </a:r>
                      <a:r>
                        <a:rPr lang="en-US" sz="1800" b="1" i="0" u="none" strike="noStrike" dirty="0">
                          <a:solidFill>
                            <a:srgbClr val="333333"/>
                          </a:solidFill>
                          <a:effectLst/>
                          <a:latin typeface="Calibri" panose="020F0502020204030204" pitchFamily="34" charset="0"/>
                        </a:rPr>
                        <a:t>Services effective </a:t>
                      </a:r>
                      <a:r>
                        <a:rPr lang="en-US" sz="1800" b="1" i="0" u="none" strike="noStrike" dirty="0" smtClean="0">
                          <a:solidFill>
                            <a:srgbClr val="333333"/>
                          </a:solidFill>
                          <a:effectLst/>
                          <a:latin typeface="Calibri" panose="020F0502020204030204" pitchFamily="34" charset="0"/>
                        </a:rPr>
                        <a:t>11/1/2023</a:t>
                      </a:r>
                      <a:endParaRPr lang="en-US" sz="1800" b="1" dirty="0">
                        <a:effectLst/>
                      </a:endParaRPr>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5029067"/>
                  </a:ext>
                </a:extLst>
              </a:tr>
              <a:tr h="1480726">
                <a:tc>
                  <a:txBody>
                    <a:bodyPr/>
                    <a:lstStyle/>
                    <a:p>
                      <a:pPr rtl="0" fontAlgn="t">
                        <a:spcBef>
                          <a:spcPts val="0"/>
                        </a:spcBef>
                        <a:spcAft>
                          <a:spcPts val="800"/>
                        </a:spcAft>
                      </a:pPr>
                      <a:r>
                        <a:rPr lang="en-US" sz="1800" b="0" i="0" u="none" strike="noStrike" dirty="0">
                          <a:solidFill>
                            <a:srgbClr val="333333"/>
                          </a:solidFill>
                          <a:effectLst/>
                          <a:latin typeface="Calibri" panose="020F0502020204030204" pitchFamily="34" charset="0"/>
                        </a:rPr>
                        <a:t>25584, 25900, 58125, 59297, 59822, 59989, 62871, 63479, 78452, 85458, 85988, 85989, 86129, 86169, 86199, 86215, 86260, 86264, 86337, 86340, 86436, 86439, 86449, 86459, 86469, 86499, 94210, 94213, 94990, 96150, 96200, 96360, 96438, 96477, 96498</a:t>
                      </a:r>
                      <a:endParaRPr lang="en-US" sz="1800" dirty="0">
                        <a:effectLst/>
                      </a:endParaRPr>
                    </a:p>
                  </a:txBody>
                  <a:tcPr marL="63500" marR="63500" marT="63500" marB="6350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126299726"/>
                  </a:ext>
                </a:extLst>
              </a:tr>
            </a:tbl>
          </a:graphicData>
        </a:graphic>
      </p:graphicFrame>
      <p:sp>
        <p:nvSpPr>
          <p:cNvPr id="5" name="Rectangle 1"/>
          <p:cNvSpPr>
            <a:spLocks noChangeArrowheads="1"/>
          </p:cNvSpPr>
          <p:nvPr/>
        </p:nvSpPr>
        <p:spPr bwMode="auto">
          <a:xfrm>
            <a:off x="3636963" y="2698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object 2"/>
          <p:cNvSpPr txBox="1">
            <a:spLocks/>
          </p:cNvSpPr>
          <p:nvPr/>
        </p:nvSpPr>
        <p:spPr>
          <a:xfrm>
            <a:off x="401449" y="365760"/>
            <a:ext cx="7599551" cy="887422"/>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smtClean="0"/>
              <a:t>Membership Funds Moved </a:t>
            </a:r>
          </a:p>
          <a:p>
            <a:pPr marL="12700">
              <a:spcBef>
                <a:spcPts val="100"/>
              </a:spcBef>
            </a:pPr>
            <a:r>
              <a:rPr lang="en-US" sz="2800" b="0" dirty="0" smtClean="0"/>
              <a:t>from Contracts &amp; Grants to Sales &amp; Service</a:t>
            </a:r>
            <a:endParaRPr lang="en-US" sz="2800" b="0" spc="-10" dirty="0"/>
          </a:p>
        </p:txBody>
      </p:sp>
      <p:sp>
        <p:nvSpPr>
          <p:cNvPr id="7" name="object 3"/>
          <p:cNvSpPr/>
          <p:nvPr/>
        </p:nvSpPr>
        <p:spPr>
          <a:xfrm>
            <a:off x="392429" y="12928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Tree>
    <p:extLst>
      <p:ext uri="{BB962C8B-B14F-4D97-AF65-F5344CB8AC3E}">
        <p14:creationId xmlns:p14="http://schemas.microsoft.com/office/powerpoint/2010/main" val="1721663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smtClean="0"/>
              <a:t>CalPlan</a:t>
            </a:r>
            <a:endParaRPr lang="en-US" sz="2800" b="0" dirty="0"/>
          </a:p>
        </p:txBody>
      </p:sp>
      <p:sp>
        <p:nvSpPr>
          <p:cNvPr id="6" name="Text Placeholder 5"/>
          <p:cNvSpPr>
            <a:spLocks noGrp="1"/>
          </p:cNvSpPr>
          <p:nvPr>
            <p:ph type="body" sz="half" idx="2"/>
          </p:nvPr>
        </p:nvSpPr>
        <p:spPr>
          <a:xfrm>
            <a:off x="3657600" y="1775302"/>
            <a:ext cx="5029200" cy="3354765"/>
          </a:xfrm>
        </p:spPr>
        <p:txBody>
          <a:bodyPr/>
          <a:lstStyle/>
          <a:p>
            <a:pPr marL="285750" indent="-285750">
              <a:spcAft>
                <a:spcPts val="1200"/>
              </a:spcAft>
              <a:buFont typeface="Arial" panose="020B0604020202020204" pitchFamily="34" charset="0"/>
              <a:buChar char="•"/>
            </a:pPr>
            <a:r>
              <a:rPr lang="en-US" sz="2400" dirty="0" smtClean="0"/>
              <a:t>Dept ID Inactivation</a:t>
            </a:r>
          </a:p>
          <a:p>
            <a:pPr marL="285750" indent="-285750">
              <a:spcAft>
                <a:spcPts val="1200"/>
              </a:spcAft>
              <a:buFont typeface="Arial" panose="020B0604020202020204" pitchFamily="34" charset="0"/>
              <a:buChar char="•"/>
            </a:pPr>
            <a:r>
              <a:rPr lang="en-US" sz="2400" dirty="0" smtClean="0"/>
              <a:t>CalPlan data seeded in FY25 Operating Budget</a:t>
            </a:r>
          </a:p>
          <a:p>
            <a:pPr marL="285750" indent="-285750">
              <a:spcAft>
                <a:spcPts val="1200"/>
              </a:spcAft>
              <a:buFont typeface="Arial" panose="020B0604020202020204" pitchFamily="34" charset="0"/>
              <a:buChar char="•"/>
            </a:pPr>
            <a:r>
              <a:rPr lang="en-US" sz="2400" dirty="0" smtClean="0"/>
              <a:t>Central transfers and commitments</a:t>
            </a:r>
          </a:p>
          <a:p>
            <a:pPr marL="285750" indent="-285750">
              <a:spcAft>
                <a:spcPts val="1200"/>
              </a:spcAft>
              <a:buFont typeface="Arial" panose="020B0604020202020204" pitchFamily="34" charset="0"/>
              <a:buChar char="•"/>
            </a:pPr>
            <a:r>
              <a:rPr lang="en-US" sz="2400" dirty="0" smtClean="0"/>
              <a:t>Drill Through-Account Summary Form</a:t>
            </a:r>
          </a:p>
          <a:p>
            <a:pPr marL="285750" indent="-285750">
              <a:spcAft>
                <a:spcPts val="1200"/>
              </a:spcAft>
              <a:buFont typeface="Arial" panose="020B0604020202020204" pitchFamily="34" charset="0"/>
              <a:buChar char="•"/>
            </a:pPr>
            <a:r>
              <a:rPr lang="en-US" sz="2400" dirty="0" smtClean="0"/>
              <a:t>Multiyear Budget Template</a:t>
            </a:r>
          </a:p>
          <a:p>
            <a:pPr marL="285750" indent="-285750">
              <a:spcAft>
                <a:spcPts val="1200"/>
              </a:spcAft>
              <a:buFont typeface="Arial" panose="020B0604020202020204" pitchFamily="34" charset="0"/>
              <a:buChar char="•"/>
            </a:pPr>
            <a:endParaRPr lang="en-US" sz="240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10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Recommended Org Level Settings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4" name="object 4"/>
          <p:cNvSpPr txBox="1"/>
          <p:nvPr/>
        </p:nvSpPr>
        <p:spPr>
          <a:xfrm>
            <a:off x="457200" y="1066800"/>
            <a:ext cx="8000999" cy="54822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dirty="0" smtClean="0">
                <a:solidFill>
                  <a:schemeClr val="tx2"/>
                </a:solidFill>
                <a:latin typeface="Calibri"/>
                <a:cs typeface="Calibri"/>
              </a:rPr>
              <a:t>To ensure optimal performance for all users, please use L4, L5, L6, or L7 (Dept ID)</a:t>
            </a:r>
          </a:p>
          <a:p>
            <a:pPr marL="12065" marR="5080">
              <a:lnSpc>
                <a:spcPct val="100000"/>
              </a:lnSpc>
              <a:spcBef>
                <a:spcPts val="95"/>
              </a:spcBef>
              <a:tabLst>
                <a:tab pos="299085" algn="l"/>
                <a:tab pos="299720" algn="l"/>
              </a:tabLst>
            </a:pPr>
            <a:endParaRPr lang="en-US" sz="1600" dirty="0" smtClean="0">
              <a:solidFill>
                <a:schemeClr val="tx2"/>
              </a:solidFill>
              <a:latin typeface="Calibri"/>
              <a:cs typeface="Calibri"/>
            </a:endParaRPr>
          </a:p>
        </p:txBody>
      </p:sp>
      <p:pic>
        <p:nvPicPr>
          <p:cNvPr id="5" name="Picture 4"/>
          <p:cNvPicPr>
            <a:picLocks noChangeAspect="1"/>
          </p:cNvPicPr>
          <p:nvPr/>
        </p:nvPicPr>
        <p:blipFill>
          <a:blip r:embed="rId2"/>
          <a:stretch>
            <a:fillRect/>
          </a:stretch>
        </p:blipFill>
        <p:spPr>
          <a:xfrm>
            <a:off x="3038396" y="1523918"/>
            <a:ext cx="3067208" cy="1600282"/>
          </a:xfrm>
          <a:prstGeom prst="rect">
            <a:avLst/>
          </a:prstGeom>
        </p:spPr>
      </p:pic>
    </p:spTree>
    <p:extLst>
      <p:ext uri="{BB962C8B-B14F-4D97-AF65-F5344CB8AC3E}">
        <p14:creationId xmlns:p14="http://schemas.microsoft.com/office/powerpoint/2010/main" val="4071100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DeptID Inactivation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7" name="object 4"/>
          <p:cNvSpPr txBox="1"/>
          <p:nvPr/>
        </p:nvSpPr>
        <p:spPr>
          <a:xfrm>
            <a:off x="3429000" y="990598"/>
            <a:ext cx="5165088" cy="2471831"/>
          </a:xfrm>
          <a:prstGeom prst="rect">
            <a:avLst/>
          </a:prstGeom>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r>
              <a:rPr lang="en-US" sz="1600" dirty="0" smtClean="0">
                <a:latin typeface="Calibri"/>
                <a:cs typeface="Calibri"/>
              </a:rPr>
              <a:t>DeptIDs are set to read-only in CalPlan</a:t>
            </a:r>
          </a:p>
          <a:p>
            <a:pPr marL="299085" marR="5080" indent="-287020">
              <a:lnSpc>
                <a:spcPct val="100000"/>
              </a:lnSpc>
              <a:spcAft>
                <a:spcPts val="600"/>
              </a:spcAft>
              <a:buFont typeface="Arial"/>
              <a:buChar char="•"/>
              <a:tabLst>
                <a:tab pos="299085" algn="l"/>
                <a:tab pos="299720" algn="l"/>
              </a:tabLst>
            </a:pPr>
            <a:r>
              <a:rPr lang="en-US" sz="1600" dirty="0" smtClean="0">
                <a:latin typeface="Calibri"/>
                <a:cs typeface="Calibri"/>
              </a:rPr>
              <a:t>DeptIDs are removed from CalPlan when there is no more activity</a:t>
            </a:r>
          </a:p>
          <a:p>
            <a:pPr marL="299085" marR="5080" indent="-287020">
              <a:lnSpc>
                <a:spcPct val="100000"/>
              </a:lnSpc>
              <a:spcAft>
                <a:spcPts val="600"/>
              </a:spcAft>
              <a:buFont typeface="Arial"/>
              <a:buChar char="•"/>
              <a:tabLst>
                <a:tab pos="299085" algn="l"/>
                <a:tab pos="299720" algn="l"/>
              </a:tabLst>
            </a:pPr>
            <a:r>
              <a:rPr lang="en-US" sz="1600" dirty="0" smtClean="0">
                <a:latin typeface="Calibri"/>
                <a:cs typeface="Calibri"/>
              </a:rPr>
              <a:t>Actuals remain in the original entity but the Forecast and Operating Budget amounts have been moved to the mapped entity.</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For the list of already inactive DeptIDs as well as DeptIDs planned for inactivation, go to the </a:t>
            </a:r>
            <a:r>
              <a:rPr lang="en-US" sz="1600" dirty="0" smtClean="0">
                <a:latin typeface="Calibri"/>
                <a:cs typeface="Calibri"/>
                <a:hlinkClick r:id="rId2"/>
              </a:rPr>
              <a:t>Planning DeptID Inactivation</a:t>
            </a:r>
            <a:r>
              <a:rPr lang="en-US" sz="1600" dirty="0" smtClean="0">
                <a:latin typeface="Calibri"/>
                <a:cs typeface="Calibri"/>
              </a:rPr>
              <a:t> webpage</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https://cfo.berkeley.edu/divisional-finance-leaders/dfl-concierge/organizational-tree/request-org-tree-changes/deptid-planned</a:t>
            </a:r>
            <a:endParaRPr lang="en-US" sz="2000" dirty="0">
              <a:solidFill>
                <a:schemeClr val="tx2"/>
              </a:solidFill>
            </a:endParaRPr>
          </a:p>
        </p:txBody>
      </p:sp>
    </p:spTree>
    <p:extLst>
      <p:ext uri="{BB962C8B-B14F-4D97-AF65-F5344CB8AC3E}">
        <p14:creationId xmlns:p14="http://schemas.microsoft.com/office/powerpoint/2010/main" val="1466096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smtClean="0"/>
              <a:t>CalPlan Data </a:t>
            </a:r>
            <a:r>
              <a:rPr lang="en-US" sz="2800" b="0" dirty="0"/>
              <a:t>Seeded in </a:t>
            </a:r>
            <a:r>
              <a:rPr lang="en-US" sz="2800" b="0" dirty="0" smtClean="0"/>
              <a:t>FY25 </a:t>
            </a:r>
            <a:r>
              <a:rPr lang="en-US" sz="2800" b="0" dirty="0"/>
              <a:t>Operating Budget</a:t>
            </a:r>
          </a:p>
        </p:txBody>
      </p:sp>
      <p:sp>
        <p:nvSpPr>
          <p:cNvPr id="6" name="Text Placeholder 5"/>
          <p:cNvSpPr>
            <a:spLocks noGrp="1"/>
          </p:cNvSpPr>
          <p:nvPr>
            <p:ph type="body" sz="half" idx="2"/>
          </p:nvPr>
        </p:nvSpPr>
        <p:spPr/>
        <p:txBody>
          <a:bodyPr/>
          <a:lstStyle/>
          <a:p>
            <a:endParaRPr lang="en-US"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72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382" y="1143000"/>
            <a:ext cx="7523351" cy="1969770"/>
          </a:xfrm>
        </p:spPr>
        <p:txBody>
          <a:bodyPr/>
          <a:lstStyle/>
          <a:p>
            <a:pPr marL="285750" indent="-285750">
              <a:spcAft>
                <a:spcPts val="1200"/>
              </a:spcAft>
              <a:buFont typeface="Arial" panose="020B0604020202020204" pitchFamily="34" charset="0"/>
              <a:buChar char="•"/>
            </a:pPr>
            <a:r>
              <a:rPr lang="en-US" dirty="0"/>
              <a:t>In October 2023</a:t>
            </a:r>
            <a:r>
              <a:rPr lang="en-US" dirty="0" smtClean="0"/>
              <a:t>, FY24 </a:t>
            </a:r>
            <a:r>
              <a:rPr lang="en-US" dirty="0"/>
              <a:t>Operating Budget Final was copied </a:t>
            </a:r>
            <a:r>
              <a:rPr lang="en-US" dirty="0" smtClean="0"/>
              <a:t>to FY25 </a:t>
            </a:r>
            <a:r>
              <a:rPr lang="en-US" dirty="0"/>
              <a:t>Operating Budget </a:t>
            </a:r>
            <a:r>
              <a:rPr lang="en-US" dirty="0" smtClean="0"/>
              <a:t>Working. See the release notes for details.</a:t>
            </a:r>
            <a:endParaRPr lang="en-US" dirty="0"/>
          </a:p>
          <a:p>
            <a:pPr marL="285750" indent="-285750">
              <a:spcAft>
                <a:spcPts val="1200"/>
              </a:spcAft>
              <a:buFont typeface="Arial" panose="020B0604020202020204" pitchFamily="34" charset="0"/>
              <a:buChar char="•"/>
            </a:pPr>
            <a:r>
              <a:rPr lang="en-US" dirty="0" smtClean="0"/>
              <a:t>FY25 </a:t>
            </a:r>
            <a:r>
              <a:rPr lang="en-US" dirty="0"/>
              <a:t>Operating Budget Working </a:t>
            </a:r>
            <a:r>
              <a:rPr lang="en-US" dirty="0" smtClean="0"/>
              <a:t>includes all of the updates that planners made through Feb </a:t>
            </a:r>
            <a:r>
              <a:rPr lang="en-US" dirty="0"/>
              <a:t>6, </a:t>
            </a:r>
            <a:r>
              <a:rPr lang="en-US" dirty="0" smtClean="0"/>
              <a:t>2024.</a:t>
            </a:r>
          </a:p>
          <a:p>
            <a:pPr marL="285750" indent="-285750">
              <a:spcAft>
                <a:spcPts val="1200"/>
              </a:spcAft>
              <a:buFont typeface="Arial" panose="020B0604020202020204" pitchFamily="34" charset="0"/>
              <a:buChar char="•"/>
            </a:pPr>
            <a:r>
              <a:rPr lang="en-US" dirty="0" smtClean="0"/>
              <a:t>Central Transfers &amp; Commitments have distributed to the units for the </a:t>
            </a:r>
            <a:r>
              <a:rPr lang="en-US" dirty="0"/>
              <a:t>FY25 Operating Budget </a:t>
            </a:r>
            <a:r>
              <a:rPr lang="en-US" dirty="0" smtClean="0"/>
              <a:t>Working.</a:t>
            </a:r>
          </a:p>
        </p:txBody>
      </p:sp>
      <p:sp>
        <p:nvSpPr>
          <p:cNvPr id="4" name="object 2"/>
          <p:cNvSpPr txBox="1">
            <a:spLocks/>
          </p:cNvSpPr>
          <p:nvPr/>
        </p:nvSpPr>
        <p:spPr>
          <a:xfrm>
            <a:off x="401449" y="365760"/>
            <a:ext cx="8209151"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smtClean="0"/>
              <a:t>Data Seeded in the FY25 Operating Budget</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6" name="Rectangle 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https://calplanning.berkeley.edu/release-notes/october-2023-release-notes</a:t>
            </a:r>
          </a:p>
        </p:txBody>
      </p:sp>
    </p:spTree>
    <p:extLst>
      <p:ext uri="{BB962C8B-B14F-4D97-AF65-F5344CB8AC3E}">
        <p14:creationId xmlns:p14="http://schemas.microsoft.com/office/powerpoint/2010/main" val="3105783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VC Finance Subject Matter Experts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7" name="object 4"/>
          <p:cNvSpPr txBox="1"/>
          <p:nvPr/>
        </p:nvSpPr>
        <p:spPr>
          <a:xfrm>
            <a:off x="3505200" y="3498732"/>
            <a:ext cx="5088888" cy="997068"/>
          </a:xfrm>
          <a:prstGeom prst="rect">
            <a:avLst/>
          </a:prstGeom>
        </p:spPr>
        <p:txBody>
          <a:bodyPr vert="horz" wrap="square" lIns="0" tIns="12065" rIns="0" bIns="0" rtlCol="0">
            <a:spAutoFit/>
          </a:bodyPr>
          <a:lstStyle/>
          <a:p>
            <a:r>
              <a:rPr lang="en-US" sz="1600" dirty="0" smtClean="0">
                <a:solidFill>
                  <a:schemeClr val="tx1"/>
                </a:solidFill>
                <a:latin typeface="Calibri" panose="020F0502020204030204" pitchFamily="34" charset="0"/>
                <a:cs typeface="Calibri" panose="020F0502020204030204" pitchFamily="34" charset="0"/>
              </a:rPr>
              <a:t>Sharon Trahan</a:t>
            </a:r>
          </a:p>
          <a:p>
            <a:r>
              <a:rPr lang="en-US" sz="1600" dirty="0" smtClean="0">
                <a:solidFill>
                  <a:schemeClr val="tx1"/>
                </a:solidFill>
                <a:latin typeface="Calibri" panose="020F0502020204030204" pitchFamily="34" charset="0"/>
                <a:cs typeface="Calibri" panose="020F0502020204030204" pitchFamily="34" charset="0"/>
              </a:rPr>
              <a:t>Alfred Alipio Jocson</a:t>
            </a:r>
          </a:p>
          <a:p>
            <a:r>
              <a:rPr lang="en-US" sz="1600" dirty="0" smtClean="0">
                <a:solidFill>
                  <a:schemeClr val="tx1"/>
                </a:solidFill>
                <a:latin typeface="Calibri" panose="020F0502020204030204" pitchFamily="34" charset="0"/>
                <a:cs typeface="Calibri" panose="020F0502020204030204" pitchFamily="34" charset="0"/>
              </a:rPr>
              <a:t>Haidar </a:t>
            </a:r>
            <a:r>
              <a:rPr lang="en-US" sz="1600" dirty="0" err="1" smtClean="0">
                <a:solidFill>
                  <a:schemeClr val="tx1"/>
                </a:solidFill>
                <a:latin typeface="Calibri" panose="020F0502020204030204" pitchFamily="34" charset="0"/>
                <a:cs typeface="Calibri" panose="020F0502020204030204" pitchFamily="34" charset="0"/>
              </a:rPr>
              <a:t>Alssaqaf</a:t>
            </a:r>
            <a:endParaRPr lang="en-US" sz="1600" dirty="0" smtClean="0">
              <a:solidFill>
                <a:schemeClr val="tx1"/>
              </a:solidFill>
              <a:latin typeface="Calibri" panose="020F0502020204030204" pitchFamily="34" charset="0"/>
              <a:cs typeface="Calibri" panose="020F0502020204030204" pitchFamily="34" charset="0"/>
            </a:endParaRPr>
          </a:p>
          <a:p>
            <a:r>
              <a:rPr lang="en-US" sz="1600" dirty="0" smtClean="0">
                <a:solidFill>
                  <a:schemeClr val="tx1"/>
                </a:solidFill>
                <a:latin typeface="Calibri" panose="020F0502020204030204" pitchFamily="34" charset="0"/>
                <a:cs typeface="Calibri" panose="020F0502020204030204" pitchFamily="34" charset="0"/>
              </a:rPr>
              <a:t>Dara Efron</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304800" y="3498732"/>
            <a:ext cx="2590801" cy="655949"/>
          </a:xfrm>
          <a:prstGeom prst="rect">
            <a:avLst/>
          </a:prstGeom>
        </p:spPr>
        <p:txBody>
          <a:bodyPr vert="horz" wrap="square" lIns="0" tIns="12065" rIns="0" bIns="0" rtlCol="0">
            <a:spAutoFit/>
          </a:bodyPr>
          <a:lstStyle/>
          <a:p>
            <a:pPr marL="0" indent="0">
              <a:spcAft>
                <a:spcPts val="600"/>
              </a:spcAft>
              <a:buNone/>
            </a:pPr>
            <a:r>
              <a:rPr lang="en-US" sz="2000" dirty="0" smtClean="0">
                <a:solidFill>
                  <a:schemeClr val="accent1"/>
                </a:solidFill>
                <a:latin typeface="Calibri" panose="020F0502020204030204" pitchFamily="34" charset="0"/>
                <a:cs typeface="Calibri" panose="020F0502020204030204" pitchFamily="34" charset="0"/>
              </a:rPr>
              <a:t>Financial Systems</a:t>
            </a:r>
          </a:p>
          <a:p>
            <a:pPr marL="12065" marR="5080">
              <a:lnSpc>
                <a:spcPct val="100000"/>
              </a:lnSpc>
              <a:spcBef>
                <a:spcPts val="95"/>
              </a:spcBef>
              <a:tabLst>
                <a:tab pos="299085" algn="l"/>
                <a:tab pos="299720" algn="l"/>
              </a:tabLst>
            </a:pPr>
            <a:endParaRPr lang="en-US" sz="1600" dirty="0" smtClean="0">
              <a:latin typeface="Calibri"/>
              <a:cs typeface="Calibri"/>
            </a:endParaRPr>
          </a:p>
        </p:txBody>
      </p:sp>
      <p:sp>
        <p:nvSpPr>
          <p:cNvPr id="10" name="object 4"/>
          <p:cNvSpPr txBox="1"/>
          <p:nvPr/>
        </p:nvSpPr>
        <p:spPr>
          <a:xfrm>
            <a:off x="275167" y="1219200"/>
            <a:ext cx="2590801" cy="963725"/>
          </a:xfrm>
          <a:prstGeom prst="rect">
            <a:avLst/>
          </a:prstGeom>
        </p:spPr>
        <p:txBody>
          <a:bodyPr vert="horz" wrap="square" lIns="0" tIns="12065" rIns="0" bIns="0" rtlCol="0">
            <a:spAutoFit/>
          </a:bodyPr>
          <a:lstStyle/>
          <a:p>
            <a:pPr marL="0" indent="0">
              <a:spcAft>
                <a:spcPts val="600"/>
              </a:spcAft>
              <a:buNone/>
            </a:pPr>
            <a:r>
              <a:rPr lang="en-US" sz="2000" dirty="0" smtClean="0">
                <a:solidFill>
                  <a:schemeClr val="accent1"/>
                </a:solidFill>
                <a:latin typeface="Calibri" panose="020F0502020204030204" pitchFamily="34" charset="0"/>
                <a:cs typeface="Calibri" panose="020F0502020204030204" pitchFamily="34" charset="0"/>
              </a:rPr>
              <a:t>Budget and Financial Operations</a:t>
            </a:r>
          </a:p>
          <a:p>
            <a:pPr marL="12065" marR="5080">
              <a:lnSpc>
                <a:spcPct val="100000"/>
              </a:lnSpc>
              <a:spcBef>
                <a:spcPts val="95"/>
              </a:spcBef>
              <a:tabLst>
                <a:tab pos="299085" algn="l"/>
                <a:tab pos="299720" algn="l"/>
              </a:tabLst>
            </a:pPr>
            <a:endParaRPr lang="en-US" sz="1600" dirty="0" smtClean="0">
              <a:latin typeface="Calibri"/>
              <a:cs typeface="Calibri"/>
            </a:endParaRPr>
          </a:p>
        </p:txBody>
      </p:sp>
      <p:sp>
        <p:nvSpPr>
          <p:cNvPr id="11" name="object 4"/>
          <p:cNvSpPr txBox="1"/>
          <p:nvPr/>
        </p:nvSpPr>
        <p:spPr>
          <a:xfrm>
            <a:off x="3534833" y="1219200"/>
            <a:ext cx="5088888" cy="2240998"/>
          </a:xfrm>
          <a:prstGeom prst="rect">
            <a:avLst/>
          </a:prstGeom>
        </p:spPr>
        <p:txBody>
          <a:bodyPr vert="horz" wrap="square" lIns="0" tIns="12065" rIns="0" bIns="0" rtlCol="0">
            <a:spAutoFit/>
          </a:bodyPr>
          <a:lstStyle/>
          <a:p>
            <a:r>
              <a:rPr lang="en-US" sz="1600" dirty="0" smtClean="0">
                <a:solidFill>
                  <a:schemeClr val="tx1"/>
                </a:solidFill>
                <a:latin typeface="Calibri" panose="020F0502020204030204" pitchFamily="34" charset="0"/>
                <a:cs typeface="Calibri" panose="020F0502020204030204" pitchFamily="34" charset="0"/>
              </a:rPr>
              <a:t>Rita </a:t>
            </a:r>
            <a:r>
              <a:rPr lang="en-US" sz="1600" dirty="0">
                <a:solidFill>
                  <a:schemeClr val="tx1"/>
                </a:solidFill>
                <a:latin typeface="Calibri" panose="020F0502020204030204" pitchFamily="34" charset="0"/>
                <a:cs typeface="Calibri" panose="020F0502020204030204" pitchFamily="34" charset="0"/>
              </a:rPr>
              <a:t>d’Escoto</a:t>
            </a:r>
          </a:p>
          <a:p>
            <a:r>
              <a:rPr lang="en-US" sz="1600" dirty="0">
                <a:solidFill>
                  <a:schemeClr val="tx1"/>
                </a:solidFill>
                <a:latin typeface="Calibri" panose="020F0502020204030204" pitchFamily="34" charset="0"/>
                <a:cs typeface="Calibri" panose="020F0502020204030204" pitchFamily="34" charset="0"/>
              </a:rPr>
              <a:t>Emily Liu</a:t>
            </a:r>
          </a:p>
          <a:p>
            <a:r>
              <a:rPr lang="en-US" sz="1600" dirty="0" err="1">
                <a:solidFill>
                  <a:schemeClr val="tx1"/>
                </a:solidFill>
                <a:latin typeface="Calibri" panose="020F0502020204030204" pitchFamily="34" charset="0"/>
                <a:cs typeface="Calibri" panose="020F0502020204030204" pitchFamily="34" charset="0"/>
              </a:rPr>
              <a:t>Herve</a:t>
            </a:r>
            <a:r>
              <a:rPr lang="en-US" sz="1600" dirty="0">
                <a:solidFill>
                  <a:schemeClr val="tx1"/>
                </a:solidFill>
                <a:latin typeface="Calibri" panose="020F0502020204030204" pitchFamily="34" charset="0"/>
                <a:cs typeface="Calibri" panose="020F0502020204030204" pitchFamily="34" charset="0"/>
              </a:rPr>
              <a:t> </a:t>
            </a:r>
            <a:r>
              <a:rPr lang="en-US" sz="1600" dirty="0" err="1" smtClean="0">
                <a:solidFill>
                  <a:schemeClr val="tx1"/>
                </a:solidFill>
                <a:latin typeface="Calibri" panose="020F0502020204030204" pitchFamily="34" charset="0"/>
                <a:cs typeface="Calibri" panose="020F0502020204030204" pitchFamily="34" charset="0"/>
              </a:rPr>
              <a:t>Bruckert</a:t>
            </a:r>
            <a:endParaRPr lang="en-US" sz="1600" dirty="0" smtClean="0">
              <a:solidFill>
                <a:schemeClr val="tx1"/>
              </a:solidFill>
              <a:latin typeface="Calibri" panose="020F0502020204030204" pitchFamily="34" charset="0"/>
              <a:cs typeface="Calibri" panose="020F0502020204030204" pitchFamily="34" charset="0"/>
            </a:endParaRPr>
          </a:p>
          <a:p>
            <a:r>
              <a:rPr lang="en-US" sz="1600" dirty="0" smtClean="0">
                <a:solidFill>
                  <a:schemeClr val="tx1"/>
                </a:solidFill>
                <a:latin typeface="Calibri" panose="020F0502020204030204" pitchFamily="34" charset="0"/>
                <a:cs typeface="Calibri" panose="020F0502020204030204" pitchFamily="34" charset="0"/>
              </a:rPr>
              <a:t>Rocio </a:t>
            </a:r>
            <a:r>
              <a:rPr lang="en-US" sz="1600" dirty="0" err="1" smtClean="0">
                <a:solidFill>
                  <a:schemeClr val="tx1"/>
                </a:solidFill>
                <a:latin typeface="Calibri" panose="020F0502020204030204" pitchFamily="34" charset="0"/>
                <a:cs typeface="Calibri" panose="020F0502020204030204" pitchFamily="34" charset="0"/>
              </a:rPr>
              <a:t>Fragoso</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Latina </a:t>
            </a:r>
            <a:r>
              <a:rPr lang="en-US" sz="1600" dirty="0" err="1" smtClean="0">
                <a:solidFill>
                  <a:schemeClr val="tx1"/>
                </a:solidFill>
                <a:latin typeface="Calibri" panose="020F0502020204030204" pitchFamily="34" charset="0"/>
                <a:cs typeface="Calibri" panose="020F0502020204030204" pitchFamily="34" charset="0"/>
              </a:rPr>
              <a:t>Kamau-Kirika</a:t>
            </a:r>
            <a:endParaRPr lang="en-US" sz="1600" dirty="0" smtClean="0">
              <a:solidFill>
                <a:schemeClr val="tx1"/>
              </a:solidFill>
              <a:latin typeface="Calibri" panose="020F0502020204030204" pitchFamily="34" charset="0"/>
              <a:cs typeface="Calibri" panose="020F0502020204030204" pitchFamily="34" charset="0"/>
            </a:endParaRPr>
          </a:p>
          <a:p>
            <a:r>
              <a:rPr lang="en-US" sz="1600" dirty="0" smtClean="0">
                <a:solidFill>
                  <a:schemeClr val="tx1"/>
                </a:solidFill>
                <a:latin typeface="Calibri" panose="020F0502020204030204" pitchFamily="34" charset="0"/>
                <a:cs typeface="Calibri" panose="020F0502020204030204" pitchFamily="34" charset="0"/>
              </a:rPr>
              <a:t>Thomas Choy</a:t>
            </a:r>
          </a:p>
          <a:p>
            <a:r>
              <a:rPr lang="en-US" sz="1600" dirty="0" smtClean="0">
                <a:solidFill>
                  <a:schemeClr val="tx1"/>
                </a:solidFill>
                <a:latin typeface="Calibri" panose="020F0502020204030204" pitchFamily="34" charset="0"/>
                <a:cs typeface="Calibri" panose="020F0502020204030204" pitchFamily="34" charset="0"/>
              </a:rPr>
              <a:t>Aaron Smyth</a:t>
            </a:r>
          </a:p>
          <a:p>
            <a:r>
              <a:rPr lang="en-US" sz="1600" dirty="0" smtClean="0">
                <a:solidFill>
                  <a:schemeClr val="tx1"/>
                </a:solidFill>
                <a:latin typeface="Calibri" panose="020F0502020204030204" pitchFamily="34" charset="0"/>
                <a:cs typeface="Calibri" panose="020F0502020204030204" pitchFamily="34" charset="0"/>
              </a:rPr>
              <a:t>Thomas </a:t>
            </a:r>
            <a:r>
              <a:rPr lang="en-US" sz="1600" dirty="0" err="1" smtClean="0">
                <a:solidFill>
                  <a:schemeClr val="tx1"/>
                </a:solidFill>
                <a:latin typeface="Calibri" panose="020F0502020204030204" pitchFamily="34" charset="0"/>
                <a:cs typeface="Calibri" panose="020F0502020204030204" pitchFamily="34" charset="0"/>
              </a:rPr>
              <a:t>Baza</a:t>
            </a:r>
            <a:endParaRPr lang="en-US" sz="1600" dirty="0">
              <a:solidFill>
                <a:schemeClr val="tx1"/>
              </a:solidFill>
              <a:latin typeface="Calibri" panose="020F0502020204030204" pitchFamily="34" charset="0"/>
              <a:cs typeface="Calibri" panose="020F0502020204030204" pitchFamily="34" charset="0"/>
            </a:endParaRPr>
          </a:p>
          <a:p>
            <a:pPr marL="12065" marR="5080">
              <a:lnSpc>
                <a:spcPct val="100000"/>
              </a:lnSpc>
              <a:spcBef>
                <a:spcPts val="95"/>
              </a:spcBef>
              <a:tabLst>
                <a:tab pos="299085" algn="l"/>
                <a:tab pos="299720" algn="l"/>
              </a:tabLst>
            </a:pPr>
            <a:endParaRPr lang="en-US" sz="1600" dirty="0" smtClean="0">
              <a:latin typeface="Calibri"/>
              <a:cs typeface="Calibri"/>
            </a:endParaRPr>
          </a:p>
        </p:txBody>
      </p:sp>
    </p:spTree>
    <p:extLst>
      <p:ext uri="{BB962C8B-B14F-4D97-AF65-F5344CB8AC3E}">
        <p14:creationId xmlns:p14="http://schemas.microsoft.com/office/powerpoint/2010/main" val="779951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3615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Central Transfers and Commitments – General Allocation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4" name="object 4"/>
          <p:cNvSpPr txBox="1"/>
          <p:nvPr/>
        </p:nvSpPr>
        <p:spPr>
          <a:xfrm>
            <a:off x="470029" y="1143000"/>
            <a:ext cx="2501771" cy="77649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71110 General Allocation</a:t>
            </a:r>
          </a:p>
          <a:p>
            <a:pPr marL="12065" marR="5080">
              <a:lnSpc>
                <a:spcPct val="100000"/>
              </a:lnSpc>
              <a:spcBef>
                <a:spcPts val="95"/>
              </a:spcBef>
              <a:tabLst>
                <a:tab pos="299085" algn="l"/>
                <a:tab pos="299720" algn="l"/>
              </a:tabLst>
            </a:pPr>
            <a:r>
              <a:rPr lang="en-US" sz="1600" dirty="0" smtClean="0">
                <a:latin typeface="Calibri"/>
                <a:cs typeface="Calibri"/>
              </a:rPr>
              <a:t>71290 OP Allocations</a:t>
            </a:r>
          </a:p>
          <a:p>
            <a:pPr marL="12065" marR="5080">
              <a:lnSpc>
                <a:spcPct val="100000"/>
              </a:lnSpc>
              <a:spcBef>
                <a:spcPts val="95"/>
              </a:spcBef>
              <a:tabLst>
                <a:tab pos="299085" algn="l"/>
                <a:tab pos="299720" algn="l"/>
              </a:tabLst>
            </a:pPr>
            <a:r>
              <a:rPr lang="en-US" sz="1600" dirty="0" smtClean="0">
                <a:latin typeface="Calibri"/>
                <a:cs typeface="Calibri"/>
              </a:rPr>
              <a:t>75101 Dept – Initial Transfers</a:t>
            </a:r>
          </a:p>
        </p:txBody>
      </p:sp>
      <p:sp>
        <p:nvSpPr>
          <p:cNvPr id="7" name="object 4"/>
          <p:cNvSpPr txBox="1"/>
          <p:nvPr/>
        </p:nvSpPr>
        <p:spPr>
          <a:xfrm>
            <a:off x="3429000" y="1143000"/>
            <a:ext cx="5165088" cy="517449"/>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FY25 seeded with permanent budget data</a:t>
            </a:r>
          </a:p>
          <a:p>
            <a:pPr marL="12065" marR="5080">
              <a:lnSpc>
                <a:spcPct val="100000"/>
              </a:lnSpc>
              <a:spcBef>
                <a:spcPts val="95"/>
              </a:spcBef>
              <a:tabLst>
                <a:tab pos="299085" algn="l"/>
                <a:tab pos="299720" algn="l"/>
              </a:tabLst>
            </a:pPr>
            <a:r>
              <a:rPr lang="en-US" sz="1600" b="0" i="0" u="none" strike="noStrike" dirty="0" smtClean="0">
                <a:solidFill>
                  <a:srgbClr val="333333"/>
                </a:solidFill>
                <a:effectLst/>
                <a:latin typeface="Calibri" panose="020F0502020204030204" pitchFamily="34" charset="0"/>
              </a:rPr>
              <a:t>to the C1_GENALC general allocation Chart1 member</a:t>
            </a:r>
            <a:endParaRPr lang="en-US" sz="1600" dirty="0" smtClean="0">
              <a:latin typeface="Calibri"/>
              <a:cs typeface="Calibri"/>
            </a:endParaRP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510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2091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Central Transfers and Commitments - Campus Support</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9" name="object 4"/>
          <p:cNvSpPr txBox="1"/>
          <p:nvPr/>
        </p:nvSpPr>
        <p:spPr>
          <a:xfrm>
            <a:off x="486541" y="1066800"/>
            <a:ext cx="2409059" cy="1035540"/>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Campus Support</a:t>
            </a:r>
          </a:p>
          <a:p>
            <a:pPr marL="12065" marR="5080">
              <a:lnSpc>
                <a:spcPct val="100000"/>
              </a:lnSpc>
              <a:spcBef>
                <a:spcPts val="95"/>
              </a:spcBef>
              <a:tabLst>
                <a:tab pos="299085" algn="l"/>
                <a:tab pos="299720" algn="l"/>
              </a:tabLst>
            </a:pPr>
            <a:r>
              <a:rPr lang="en-US" sz="1600" dirty="0" smtClean="0">
                <a:latin typeface="Calibri"/>
                <a:cs typeface="Calibri"/>
              </a:rPr>
              <a:t>712xx</a:t>
            </a:r>
          </a:p>
          <a:p>
            <a:pPr marL="12065" marR="5080">
              <a:lnSpc>
                <a:spcPct val="100000"/>
              </a:lnSpc>
              <a:spcBef>
                <a:spcPts val="95"/>
              </a:spcBef>
              <a:tabLst>
                <a:tab pos="299085" algn="l"/>
                <a:tab pos="299720" algn="l"/>
              </a:tabLst>
            </a:pPr>
            <a:r>
              <a:rPr lang="en-US" sz="1600" dirty="0" smtClean="0">
                <a:latin typeface="Calibri"/>
                <a:cs typeface="Calibri"/>
              </a:rPr>
              <a:t>713xx</a:t>
            </a:r>
          </a:p>
          <a:p>
            <a:pPr marL="12065" marR="5080">
              <a:lnSpc>
                <a:spcPct val="100000"/>
              </a:lnSpc>
              <a:spcBef>
                <a:spcPts val="95"/>
              </a:spcBef>
              <a:tabLst>
                <a:tab pos="299085" algn="l"/>
                <a:tab pos="299720" algn="l"/>
              </a:tabLst>
            </a:pPr>
            <a:r>
              <a:rPr lang="en-US" sz="1600" dirty="0" smtClean="0">
                <a:latin typeface="Calibri"/>
                <a:cs typeface="Calibri"/>
              </a:rPr>
              <a:t>714xx</a:t>
            </a:r>
          </a:p>
        </p:txBody>
      </p:sp>
      <p:sp>
        <p:nvSpPr>
          <p:cNvPr id="10" name="object 4"/>
          <p:cNvSpPr txBox="1"/>
          <p:nvPr/>
        </p:nvSpPr>
        <p:spPr>
          <a:xfrm>
            <a:off x="3445512" y="1066800"/>
            <a:ext cx="5165088" cy="50462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Updated with most recent commitments data for open periods in FY24 and FY25</a:t>
            </a:r>
          </a:p>
        </p:txBody>
      </p:sp>
      <p:graphicFrame>
        <p:nvGraphicFramePr>
          <p:cNvPr id="8" name="Table 7"/>
          <p:cNvGraphicFramePr>
            <a:graphicFrameLocks noGrp="1"/>
          </p:cNvGraphicFramePr>
          <p:nvPr>
            <p:extLst>
              <p:ext uri="{D42A27DB-BD31-4B8C-83A1-F6EECF244321}">
                <p14:modId xmlns:p14="http://schemas.microsoft.com/office/powerpoint/2010/main" val="3604959615"/>
              </p:ext>
            </p:extLst>
          </p:nvPr>
        </p:nvGraphicFramePr>
        <p:xfrm>
          <a:off x="685800" y="5029200"/>
          <a:ext cx="6096000" cy="1320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317166641"/>
                    </a:ext>
                  </a:extLst>
                </a:gridCol>
                <a:gridCol w="4495800">
                  <a:extLst>
                    <a:ext uri="{9D8B030D-6E8A-4147-A177-3AD203B41FA5}">
                      <a16:colId xmlns:a16="http://schemas.microsoft.com/office/drawing/2014/main" val="4037719918"/>
                    </a:ext>
                  </a:extLst>
                </a:gridCol>
              </a:tblGrid>
              <a:tr h="370840">
                <a:tc>
                  <a:txBody>
                    <a:bodyPr/>
                    <a:lstStyle/>
                    <a:p>
                      <a:r>
                        <a:rPr lang="en-US" sz="1600" dirty="0" smtClean="0">
                          <a:latin typeface="Calibri" panose="020F0502020204030204" pitchFamily="34" charset="0"/>
                          <a:cs typeface="Calibri" panose="020F0502020204030204" pitchFamily="34" charset="0"/>
                        </a:rPr>
                        <a:t>Chart1</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Used for</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04175155"/>
                  </a:ext>
                </a:extLst>
              </a:tr>
              <a:tr h="370840">
                <a:tc>
                  <a:txBody>
                    <a:bodyPr/>
                    <a:lstStyle/>
                    <a:p>
                      <a:r>
                        <a:rPr lang="en-US" sz="1600" dirty="0" smtClean="0">
                          <a:latin typeface="Calibri" panose="020F0502020204030204" pitchFamily="34" charset="0"/>
                          <a:cs typeface="Calibri" panose="020F0502020204030204" pitchFamily="34" charset="0"/>
                        </a:rPr>
                        <a:t>C1_GENALC</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General</a:t>
                      </a:r>
                      <a:r>
                        <a:rPr lang="en-US" sz="1600" baseline="0" dirty="0" smtClean="0">
                          <a:latin typeface="Calibri" panose="020F0502020204030204" pitchFamily="34" charset="0"/>
                          <a:cs typeface="Calibri" panose="020F0502020204030204" pitchFamily="34" charset="0"/>
                        </a:rPr>
                        <a:t> allocations</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7492895"/>
                  </a:ext>
                </a:extLst>
              </a:tr>
              <a:tr h="370840">
                <a:tc>
                  <a:txBody>
                    <a:bodyPr/>
                    <a:lstStyle/>
                    <a:p>
                      <a:r>
                        <a:rPr lang="en-US" sz="1600" dirty="0" smtClean="0">
                          <a:latin typeface="Calibri" panose="020F0502020204030204" pitchFamily="34" charset="0"/>
                          <a:cs typeface="Calibri" panose="020F0502020204030204" pitchFamily="34" charset="0"/>
                        </a:rPr>
                        <a:t>C1_FORMA1</a:t>
                      </a:r>
                    </a:p>
                    <a:p>
                      <a:r>
                        <a:rPr lang="en-US" sz="1600" dirty="0" smtClean="0">
                          <a:latin typeface="Calibri" panose="020F0502020204030204" pitchFamily="34" charset="0"/>
                          <a:cs typeface="Calibri" panose="020F0502020204030204" pitchFamily="34" charset="0"/>
                        </a:rPr>
                        <a:t>C1_FORMA2</a:t>
                      </a:r>
                      <a:endParaRPr lang="en-US" sz="1600" dirty="0">
                        <a:latin typeface="Calibri" panose="020F0502020204030204" pitchFamily="34" charset="0"/>
                        <a:cs typeface="Calibri" panose="020F0502020204030204" pitchFamily="34" charset="0"/>
                      </a:endParaRPr>
                    </a:p>
                  </a:txBody>
                  <a:tcPr/>
                </a:tc>
                <a:tc>
                  <a:txBody>
                    <a:bodyPr/>
                    <a:lstStyle/>
                    <a:p>
                      <a:r>
                        <a:rPr lang="en-US" sz="1600" dirty="0" smtClean="0">
                          <a:latin typeface="Calibri" panose="020F0502020204030204" pitchFamily="34" charset="0"/>
                          <a:cs typeface="Calibri" panose="020F0502020204030204" pitchFamily="34" charset="0"/>
                        </a:rPr>
                        <a:t>Form A data submitted by DFLs</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20273270"/>
                  </a:ext>
                </a:extLst>
              </a:tr>
            </a:tbl>
          </a:graphicData>
        </a:graphic>
      </p:graphicFrame>
      <p:cxnSp>
        <p:nvCxnSpPr>
          <p:cNvPr id="11" name="Straight Connector 10"/>
          <p:cNvCxnSpPr/>
          <p:nvPr/>
        </p:nvCxnSpPr>
        <p:spPr>
          <a:xfrm>
            <a:off x="3200400" y="1098060"/>
            <a:ext cx="0" cy="118794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258" y="2438400"/>
            <a:ext cx="8382000" cy="2554545"/>
          </a:xfrm>
          <a:prstGeom prst="rect">
            <a:avLst/>
          </a:prstGeom>
        </p:spPr>
        <p:txBody>
          <a:bodyPr wrap="square">
            <a:spAutoFit/>
          </a:bodyPr>
          <a:lstStyle/>
          <a:p>
            <a:pPr rtl="0" fontAlgn="base">
              <a:spcBef>
                <a:spcPts val="0"/>
              </a:spcBef>
              <a:spcAft>
                <a:spcPts val="0"/>
              </a:spcAft>
            </a:pPr>
            <a:r>
              <a:rPr lang="en-US" sz="1600" b="1" dirty="0">
                <a:latin typeface="Calibri"/>
                <a:cs typeface="Calibri"/>
              </a:rPr>
              <a:t>Notes</a:t>
            </a:r>
          </a:p>
          <a:p>
            <a:pPr marL="285750" indent="-285750" rtl="0" fontAlgn="base">
              <a:spcBef>
                <a:spcPts val="0"/>
              </a:spcBef>
              <a:spcAft>
                <a:spcPts val="0"/>
              </a:spcAft>
              <a:buFont typeface="Arial" panose="020B0604020202020204" pitchFamily="34" charset="0"/>
              <a:buChar char="•"/>
            </a:pPr>
            <a:r>
              <a:rPr lang="en-US" sz="1600" dirty="0">
                <a:solidFill>
                  <a:schemeClr val="accent2"/>
                </a:solidFill>
                <a:latin typeface="Calibri"/>
                <a:cs typeface="Calibri"/>
              </a:rPr>
              <a:t>Inclusion in the commitment database does not guarantee future funding. All amounts are subject to change.</a:t>
            </a:r>
          </a:p>
          <a:p>
            <a:pPr rtl="0" fontAlgn="base">
              <a:spcBef>
                <a:spcPts val="0"/>
              </a:spcBef>
              <a:spcAft>
                <a:spcPts val="0"/>
              </a:spcAft>
            </a:pPr>
            <a:endParaRPr lang="en-US" sz="1600" dirty="0">
              <a:latin typeface="Calibri"/>
              <a:cs typeface="Calibri"/>
            </a:endParaRPr>
          </a:p>
          <a:p>
            <a:pPr marL="285750" indent="-285750" rtl="0" fontAlgn="base">
              <a:spcBef>
                <a:spcPts val="0"/>
              </a:spcBef>
              <a:spcAft>
                <a:spcPts val="0"/>
              </a:spcAft>
              <a:buFont typeface="Arial" panose="020B0604020202020204" pitchFamily="34" charset="0"/>
              <a:buChar char="•"/>
            </a:pPr>
            <a:r>
              <a:rPr lang="en-US" sz="1600" dirty="0">
                <a:latin typeface="Calibri"/>
                <a:cs typeface="Calibri"/>
              </a:rPr>
              <a:t>Form A Accounts in the 71xxx series </a:t>
            </a:r>
            <a:r>
              <a:rPr lang="en-US" sz="1600" dirty="0" smtClean="0">
                <a:latin typeface="Calibri"/>
                <a:cs typeface="Calibri"/>
              </a:rPr>
              <a:t>have been cleared and will </a:t>
            </a:r>
            <a:r>
              <a:rPr lang="en-US" sz="1600" dirty="0">
                <a:latin typeface="Calibri"/>
                <a:cs typeface="Calibri"/>
              </a:rPr>
              <a:t>be updated again later this month with Form A data provided by the DFLs for both planning </a:t>
            </a:r>
            <a:r>
              <a:rPr lang="en-US" sz="1600" dirty="0" smtClean="0">
                <a:latin typeface="Calibri"/>
                <a:cs typeface="Calibri"/>
              </a:rPr>
              <a:t>years </a:t>
            </a:r>
            <a:r>
              <a:rPr lang="en-US" sz="1600" b="0" i="0" u="none" strike="noStrike" dirty="0" smtClean="0">
                <a:solidFill>
                  <a:srgbClr val="333333"/>
                </a:solidFill>
                <a:effectLst/>
                <a:latin typeface="Calibri" panose="020F0502020204030204" pitchFamily="34" charset="0"/>
              </a:rPr>
              <a:t>to the C1_FORMA1 and C1_FORMA2 Form A Chart1 members.</a:t>
            </a:r>
            <a:endParaRPr lang="en-US" sz="1600" dirty="0">
              <a:latin typeface="Calibri"/>
              <a:cs typeface="Calibri"/>
            </a:endParaRPr>
          </a:p>
          <a:p>
            <a:pPr rtl="0" fontAlgn="base">
              <a:spcBef>
                <a:spcPts val="0"/>
              </a:spcBef>
              <a:spcAft>
                <a:spcPts val="0"/>
              </a:spcAft>
            </a:pPr>
            <a:endParaRPr lang="en-US" sz="1600" dirty="0">
              <a:latin typeface="Calibri"/>
              <a:cs typeface="Calibri"/>
            </a:endParaRPr>
          </a:p>
          <a:p>
            <a:pPr marL="285750" indent="-285750" rtl="0" fontAlgn="base">
              <a:spcBef>
                <a:spcPts val="0"/>
              </a:spcBef>
              <a:spcAft>
                <a:spcPts val="0"/>
              </a:spcAft>
              <a:buFont typeface="Arial" panose="020B0604020202020204" pitchFamily="34" charset="0"/>
              <a:buChar char="•"/>
            </a:pPr>
            <a:r>
              <a:rPr lang="en-US" sz="1600" dirty="0">
                <a:latin typeface="Calibri"/>
                <a:cs typeface="Calibri"/>
              </a:rPr>
              <a:t>Central transfers </a:t>
            </a:r>
            <a:r>
              <a:rPr lang="en-US" sz="1600" dirty="0" smtClean="0">
                <a:latin typeface="Calibri"/>
                <a:cs typeface="Calibri"/>
              </a:rPr>
              <a:t>were </a:t>
            </a:r>
            <a:r>
              <a:rPr lang="en-US" sz="1600" dirty="0">
                <a:latin typeface="Calibri"/>
                <a:cs typeface="Calibri"/>
              </a:rPr>
              <a:t>loaded to new CalPlan-only Chart1 </a:t>
            </a:r>
            <a:r>
              <a:rPr lang="en-US" sz="1600" dirty="0" smtClean="0">
                <a:latin typeface="Calibri"/>
                <a:cs typeface="Calibri"/>
              </a:rPr>
              <a:t>members. These </a:t>
            </a:r>
            <a:r>
              <a:rPr lang="en-US" sz="1600" dirty="0">
                <a:latin typeface="Calibri"/>
                <a:cs typeface="Calibri"/>
              </a:rPr>
              <a:t>are the Chart1 members used only in CalPlanning; they will not be used for the Actuals journals.</a:t>
            </a:r>
          </a:p>
        </p:txBody>
      </p:sp>
    </p:spTree>
    <p:extLst>
      <p:ext uri="{BB962C8B-B14F-4D97-AF65-F5344CB8AC3E}">
        <p14:creationId xmlns:p14="http://schemas.microsoft.com/office/powerpoint/2010/main" val="3266396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874598"/>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Central Transfers and Commitments - Regents Endowment / FFE</a:t>
            </a:r>
            <a:endParaRPr sz="2800" b="0" spc="-10" dirty="0"/>
          </a:p>
        </p:txBody>
      </p:sp>
      <p:sp>
        <p:nvSpPr>
          <p:cNvPr id="3" name="object 3"/>
          <p:cNvSpPr/>
          <p:nvPr/>
        </p:nvSpPr>
        <p:spPr>
          <a:xfrm>
            <a:off x="392429" y="12928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9" name="object 4"/>
          <p:cNvSpPr txBox="1"/>
          <p:nvPr/>
        </p:nvSpPr>
        <p:spPr>
          <a:xfrm>
            <a:off x="486541" y="1515220"/>
            <a:ext cx="2409059" cy="50462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72210 Regents Endowment / FFE</a:t>
            </a:r>
          </a:p>
        </p:txBody>
      </p:sp>
      <p:sp>
        <p:nvSpPr>
          <p:cNvPr id="10" name="object 4"/>
          <p:cNvSpPr txBox="1"/>
          <p:nvPr/>
        </p:nvSpPr>
        <p:spPr>
          <a:xfrm>
            <a:off x="3445512" y="1515220"/>
            <a:ext cx="5165088" cy="1761380"/>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FY25 Operating Budget is FY24 actual payout increased by 2%</a:t>
            </a:r>
          </a:p>
          <a:p>
            <a:pPr marL="299085" marR="5080" indent="-287020">
              <a:lnSpc>
                <a:spcPct val="100000"/>
              </a:lnSpc>
              <a:spcBef>
                <a:spcPts val="95"/>
              </a:spcBef>
              <a:buFont typeface="Arial"/>
              <a:buChar char="•"/>
              <a:tabLst>
                <a:tab pos="299085" algn="l"/>
                <a:tab pos="299720" algn="l"/>
              </a:tabLst>
            </a:pPr>
            <a:endParaRPr lang="en-US" sz="1600" dirty="0" smtClean="0">
              <a:latin typeface="Calibri"/>
              <a:cs typeface="Calibri"/>
            </a:endParaRP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Fund performance information from University Development and Alumni Relations (UDAR) is available in the </a:t>
            </a:r>
            <a:r>
              <a:rPr lang="en-US" sz="1600" dirty="0" smtClean="0">
                <a:latin typeface="Calibri"/>
                <a:cs typeface="Calibri"/>
                <a:hlinkClick r:id="rId2"/>
              </a:rPr>
              <a:t>FY2024-25 Operating Budget Guidelines</a:t>
            </a:r>
            <a:r>
              <a:rPr lang="en-US" sz="1600" dirty="0" smtClean="0">
                <a:latin typeface="Calibri"/>
                <a:cs typeface="Calibri"/>
              </a:rPr>
              <a:t> for potential planner adjustments</a:t>
            </a:r>
          </a:p>
        </p:txBody>
      </p:sp>
      <p:cxnSp>
        <p:nvCxnSpPr>
          <p:cNvPr id="7" name="Straight Connector 6"/>
          <p:cNvCxnSpPr/>
          <p:nvPr/>
        </p:nvCxnSpPr>
        <p:spPr>
          <a:xfrm>
            <a:off x="3200400" y="1600200"/>
            <a:ext cx="0" cy="48006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3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449" y="914400"/>
            <a:ext cx="7523351" cy="553998"/>
          </a:xfrm>
        </p:spPr>
        <p:txBody>
          <a:bodyPr/>
          <a:lstStyle/>
          <a:p>
            <a:pPr marL="285750" indent="-285750">
              <a:spcAft>
                <a:spcPts val="1200"/>
              </a:spcAft>
              <a:buFont typeface="Arial" panose="020B0604020202020204" pitchFamily="34" charset="0"/>
              <a:buChar char="•"/>
            </a:pPr>
            <a:r>
              <a:rPr lang="en-US" dirty="0" smtClean="0"/>
              <a:t>Check for intersections (Chartfield1, Fund, Dept ID) have </a:t>
            </a:r>
            <a:r>
              <a:rPr lang="en-US" dirty="0"/>
              <a:t>seeded amount copied over from </a:t>
            </a:r>
            <a:r>
              <a:rPr lang="en-US" dirty="0" smtClean="0"/>
              <a:t>FY24 </a:t>
            </a:r>
            <a:r>
              <a:rPr lang="en-US" dirty="0"/>
              <a:t>budget that you need to clear for </a:t>
            </a:r>
            <a:r>
              <a:rPr lang="en-US" dirty="0" smtClean="0"/>
              <a:t>FY25 budget</a:t>
            </a:r>
          </a:p>
        </p:txBody>
      </p:sp>
      <p:sp>
        <p:nvSpPr>
          <p:cNvPr id="4" name="object 2"/>
          <p:cNvSpPr txBox="1">
            <a:spLocks/>
          </p:cNvSpPr>
          <p:nvPr/>
        </p:nvSpPr>
        <p:spPr>
          <a:xfrm>
            <a:off x="401449" y="365760"/>
            <a:ext cx="8209151"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smtClean="0"/>
              <a:t>CalPlan Best Practice</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2675465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smtClean="0"/>
              <a:t>CalPlan: Drill Through – Account Summary Form</a:t>
            </a:r>
            <a:endParaRPr lang="en-US" sz="2800" b="0" dirty="0"/>
          </a:p>
        </p:txBody>
      </p:sp>
      <p:sp>
        <p:nvSpPr>
          <p:cNvPr id="6" name="Text Placeholder 5"/>
          <p:cNvSpPr>
            <a:spLocks noGrp="1"/>
          </p:cNvSpPr>
          <p:nvPr>
            <p:ph type="body" sz="half" idx="2"/>
          </p:nvPr>
        </p:nvSpPr>
        <p:spPr/>
        <p:txBody>
          <a:bodyPr/>
          <a:lstStyle/>
          <a:p>
            <a:endParaRPr lang="en-US"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989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449" y="330014"/>
            <a:ext cx="8341100" cy="889186"/>
          </a:xfrm>
        </p:spPr>
        <p:txBody>
          <a:bodyPr anchor="t">
            <a:noAutofit/>
          </a:bodyPr>
          <a:lstStyle/>
          <a:p>
            <a:r>
              <a:rPr lang="en-US" sz="2800" b="0" dirty="0" smtClean="0"/>
              <a:t>Drill </a:t>
            </a:r>
            <a:r>
              <a:rPr lang="en-US" sz="2800" b="0" dirty="0"/>
              <a:t>Through – Account Summary Form</a:t>
            </a:r>
          </a:p>
        </p:txBody>
      </p:sp>
      <p:sp>
        <p:nvSpPr>
          <p:cNvPr id="6" name="object 3"/>
          <p:cNvSpPr/>
          <p:nvPr/>
        </p:nvSpPr>
        <p:spPr>
          <a:xfrm>
            <a:off x="457200" y="8356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49" y="1447800"/>
            <a:ext cx="3657600" cy="3229583"/>
          </a:xfrm>
          <a:prstGeom prst="rect">
            <a:avLst/>
          </a:prstGeom>
        </p:spPr>
      </p:pic>
      <p:sp>
        <p:nvSpPr>
          <p:cNvPr id="8" name="TextBox 7"/>
          <p:cNvSpPr txBox="1"/>
          <p:nvPr/>
        </p:nvSpPr>
        <p:spPr>
          <a:xfrm>
            <a:off x="4724400" y="1447800"/>
            <a:ext cx="3810000" cy="2385268"/>
          </a:xfrm>
          <a:prstGeom prst="rect">
            <a:avLst/>
          </a:prstGeom>
          <a:solidFill>
            <a:schemeClr val="bg1">
              <a:lumMod val="75000"/>
            </a:schemeClr>
          </a:solidFill>
        </p:spPr>
        <p:txBody>
          <a:bodyPr wrap="square" rtlCol="0">
            <a:spAutoFit/>
          </a:bodyPr>
          <a:lstStyle/>
          <a:p>
            <a:pPr>
              <a:spcAft>
                <a:spcPts val="600"/>
              </a:spcAft>
            </a:pPr>
            <a:r>
              <a:rPr lang="en-US" dirty="0" smtClean="0"/>
              <a:t>Quickly and easily toggle between:</a:t>
            </a:r>
          </a:p>
          <a:p>
            <a:pPr marL="285750" indent="-285750">
              <a:buFont typeface="Arial" panose="020B0604020202020204" pitchFamily="34" charset="0"/>
              <a:buChar char="•"/>
            </a:pPr>
            <a:r>
              <a:rPr lang="en-US" dirty="0" smtClean="0"/>
              <a:t>High-level review</a:t>
            </a:r>
          </a:p>
          <a:p>
            <a:pPr marL="285750" indent="-285750">
              <a:buFont typeface="Arial" panose="020B0604020202020204" pitchFamily="34" charset="0"/>
              <a:buChar char="•"/>
            </a:pPr>
            <a:r>
              <a:rPr lang="en-US" dirty="0" smtClean="0"/>
              <a:t>Detail level for data entry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r>
              <a:rPr lang="en-US" dirty="0" smtClean="0"/>
              <a:t>Enter summary plan data by quarter or year and CalPlan spreads to months for you</a:t>
            </a:r>
            <a:endParaRPr lang="en-US" dirty="0"/>
          </a:p>
        </p:txBody>
      </p:sp>
    </p:spTree>
    <p:extLst>
      <p:ext uri="{BB962C8B-B14F-4D97-AF65-F5344CB8AC3E}">
        <p14:creationId xmlns:p14="http://schemas.microsoft.com/office/powerpoint/2010/main" val="36290692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1800" b="0" dirty="0"/>
              <a:t>Drill Through – Account Summary Form</a:t>
            </a:r>
            <a:r>
              <a:rPr lang="en-US" sz="2800" b="0" dirty="0"/>
              <a:t/>
            </a:r>
            <a:br>
              <a:rPr lang="en-US" sz="2800" b="0" dirty="0"/>
            </a:br>
            <a:r>
              <a:rPr lang="en-US" sz="2800" b="0" dirty="0" smtClean="0"/>
              <a:t>Start from a high-level in your organization</a:t>
            </a:r>
            <a:endParaRPr lang="en-US" sz="2800" b="0" dirty="0"/>
          </a:p>
        </p:txBody>
      </p:sp>
      <p:sp>
        <p:nvSpPr>
          <p:cNvPr id="6"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dirty="0"/>
          </a:p>
        </p:txBody>
      </p:sp>
      <p:sp>
        <p:nvSpPr>
          <p:cNvPr id="12" name="TextBox 11"/>
          <p:cNvSpPr txBox="1"/>
          <p:nvPr/>
        </p:nvSpPr>
        <p:spPr>
          <a:xfrm>
            <a:off x="401449" y="1441609"/>
            <a:ext cx="8382000" cy="369332"/>
          </a:xfrm>
          <a:prstGeom prst="rect">
            <a:avLst/>
          </a:prstGeom>
          <a:noFill/>
        </p:spPr>
        <p:txBody>
          <a:bodyPr wrap="square" rtlCol="0">
            <a:spAutoFit/>
          </a:bodyPr>
          <a:lstStyle/>
          <a:p>
            <a:pPr>
              <a:spcAft>
                <a:spcPts val="1200"/>
              </a:spcAft>
            </a:pPr>
            <a:r>
              <a:rPr lang="en-US" dirty="0" smtClean="0">
                <a:latin typeface="+mn-lt"/>
              </a:rPr>
              <a:t>Start </a:t>
            </a:r>
            <a:r>
              <a:rPr lang="en-US" dirty="0">
                <a:latin typeface="+mn-lt"/>
              </a:rPr>
              <a:t>from a high-level </a:t>
            </a:r>
            <a:r>
              <a:rPr lang="en-US" dirty="0" smtClean="0">
                <a:latin typeface="+mn-lt"/>
              </a:rPr>
              <a:t>in your </a:t>
            </a:r>
            <a:r>
              <a:rPr lang="en-US" dirty="0">
                <a:latin typeface="+mn-lt"/>
              </a:rPr>
              <a:t>organization, e.g. Division (L3) or Department (L4</a:t>
            </a:r>
            <a:r>
              <a:rPr lang="en-US" dirty="0" smtClean="0">
                <a:latin typeface="+mn-lt"/>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49" y="1909155"/>
            <a:ext cx="8229600" cy="849677"/>
          </a:xfrm>
          <a:prstGeom prst="rect">
            <a:avLst/>
          </a:prstGeom>
        </p:spPr>
      </p:pic>
    </p:spTree>
    <p:extLst>
      <p:ext uri="{BB962C8B-B14F-4D97-AF65-F5344CB8AC3E}">
        <p14:creationId xmlns:p14="http://schemas.microsoft.com/office/powerpoint/2010/main" val="1902740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388983"/>
            <a:ext cx="8382000" cy="1077218"/>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Displays high-level accounts summarized by year, scenario and version</a:t>
            </a:r>
          </a:p>
          <a:p>
            <a:pPr>
              <a:spcAft>
                <a:spcPts val="600"/>
              </a:spcAft>
            </a:pPr>
            <a:endParaRPr lang="en-US" dirty="0" smtClean="0">
              <a:solidFill>
                <a:schemeClr val="tx1"/>
              </a:solidFill>
              <a:latin typeface="+mn-lt"/>
              <a:cs typeface="Lucida Grande"/>
            </a:endParaRPr>
          </a:p>
          <a:p>
            <a:pPr>
              <a:spcAft>
                <a:spcPts val="600"/>
              </a:spcAft>
            </a:pPr>
            <a:endParaRPr lang="en-US" dirty="0">
              <a:solidFill>
                <a:schemeClr val="tx1"/>
              </a:solidFill>
              <a:latin typeface="+mn-lt"/>
              <a:cs typeface="Lucida Grande"/>
            </a:endParaRPr>
          </a:p>
        </p:txBody>
      </p:sp>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smtClean="0"/>
              <a:t/>
            </a:r>
            <a:br>
              <a:rPr lang="en-US" sz="2800" b="0" dirty="0" smtClean="0"/>
            </a:br>
            <a:r>
              <a:rPr lang="en-US" sz="2800" b="0" dirty="0" smtClean="0"/>
              <a:t>Start from a high-level in your organization</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2066091"/>
            <a:ext cx="6458452" cy="4572000"/>
          </a:xfrm>
          <a:prstGeom prst="rect">
            <a:avLst/>
          </a:prstGeom>
        </p:spPr>
      </p:pic>
    </p:spTree>
    <p:extLst>
      <p:ext uri="{BB962C8B-B14F-4D97-AF65-F5344CB8AC3E}">
        <p14:creationId xmlns:p14="http://schemas.microsoft.com/office/powerpoint/2010/main" val="21830886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361926"/>
            <a:ext cx="8382000" cy="723275"/>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1. Right-click </a:t>
            </a:r>
            <a:r>
              <a:rPr lang="en-US" dirty="0">
                <a:solidFill>
                  <a:schemeClr val="tx1"/>
                </a:solidFill>
                <a:latin typeface="+mn-lt"/>
                <a:cs typeface="Lucida Grande"/>
              </a:rPr>
              <a:t>on the </a:t>
            </a:r>
            <a:r>
              <a:rPr lang="en-US" dirty="0" smtClean="0">
                <a:solidFill>
                  <a:schemeClr val="tx1"/>
                </a:solidFill>
                <a:latin typeface="+mn-lt"/>
                <a:cs typeface="Lucida Grande"/>
              </a:rPr>
              <a:t>account</a:t>
            </a:r>
          </a:p>
          <a:p>
            <a:pPr>
              <a:spcAft>
                <a:spcPts val="600"/>
              </a:spcAft>
            </a:pPr>
            <a:r>
              <a:rPr lang="en-US" dirty="0" smtClean="0">
                <a:solidFill>
                  <a:schemeClr val="tx1"/>
                </a:solidFill>
                <a:latin typeface="+mn-lt"/>
                <a:cs typeface="Lucida Grande"/>
              </a:rPr>
              <a:t>2. Select </a:t>
            </a:r>
            <a:r>
              <a:rPr lang="en-US" dirty="0" err="1">
                <a:solidFill>
                  <a:schemeClr val="tx1"/>
                </a:solidFill>
                <a:latin typeface="+mn-lt"/>
                <a:cs typeface="Lucida Grande"/>
              </a:rPr>
              <a:t>Acct_Summary_Details</a:t>
            </a:r>
            <a:r>
              <a:rPr lang="en-US" dirty="0">
                <a:solidFill>
                  <a:schemeClr val="tx1"/>
                </a:solidFill>
                <a:latin typeface="+mn-lt"/>
                <a:cs typeface="Lucida Grande"/>
              </a:rPr>
              <a:t> from the context sensitive </a:t>
            </a:r>
            <a:r>
              <a:rPr lang="en-US" dirty="0" smtClean="0">
                <a:solidFill>
                  <a:schemeClr val="tx1"/>
                </a:solidFill>
                <a:latin typeface="+mn-lt"/>
                <a:cs typeface="Lucida Grande"/>
              </a:rPr>
              <a:t>menu</a:t>
            </a:r>
            <a:endParaRPr lang="en-US" dirty="0">
              <a:solidFill>
                <a:schemeClr val="tx1"/>
              </a:solidFill>
              <a:latin typeface="+mn-lt"/>
              <a:cs typeface="Lucida Grand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2464371"/>
            <a:ext cx="3657600" cy="3707829"/>
          </a:xfrm>
          <a:prstGeom prst="rect">
            <a:avLst/>
          </a:prstGeom>
        </p:spPr>
      </p:pic>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smtClean="0"/>
              <a:t/>
            </a:r>
            <a:br>
              <a:rPr lang="en-US" sz="2800" b="0" dirty="0" smtClean="0"/>
            </a:br>
            <a:r>
              <a:rPr lang="en-US" sz="2800" b="0" dirty="0" smtClean="0"/>
              <a:t>Drill down to detailed data for an account</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Tree>
    <p:extLst>
      <p:ext uri="{BB962C8B-B14F-4D97-AF65-F5344CB8AC3E}">
        <p14:creationId xmlns:p14="http://schemas.microsoft.com/office/powerpoint/2010/main" val="969308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411068"/>
            <a:ext cx="8382000" cy="685800"/>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The Account Summary Details form presents one row for each unique combination of planning account, DeptID, fund bucket, and Chart1.</a:t>
            </a:r>
            <a:endParaRPr lang="en-US" dirty="0">
              <a:solidFill>
                <a:schemeClr val="tx1"/>
              </a:solidFill>
              <a:latin typeface="+mn-lt"/>
              <a:cs typeface="Lucida Grande"/>
            </a:endParaRPr>
          </a:p>
        </p:txBody>
      </p:sp>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smtClean="0"/>
              <a:t/>
            </a:r>
            <a:br>
              <a:rPr lang="en-US" sz="2800" b="0" dirty="0" smtClean="0"/>
            </a:br>
            <a:r>
              <a:rPr lang="en-US" sz="2800" b="0" dirty="0" smtClean="0"/>
              <a:t>Account Summary Details</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453563"/>
            <a:ext cx="8229600" cy="2956637"/>
          </a:xfrm>
          <a:prstGeom prst="rect">
            <a:avLst/>
          </a:prstGeom>
        </p:spPr>
      </p:pic>
    </p:spTree>
    <p:extLst>
      <p:ext uri="{BB962C8B-B14F-4D97-AF65-F5344CB8AC3E}">
        <p14:creationId xmlns:p14="http://schemas.microsoft.com/office/powerpoint/2010/main" val="2868112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Agenda</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4" name="object 4"/>
          <p:cNvSpPr txBox="1"/>
          <p:nvPr/>
        </p:nvSpPr>
        <p:spPr>
          <a:xfrm>
            <a:off x="1079629" y="962614"/>
            <a:ext cx="6692771" cy="5541902"/>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sz="2000" dirty="0" smtClean="0">
                <a:solidFill>
                  <a:schemeClr val="tx2"/>
                </a:solidFill>
                <a:latin typeface="Calibri"/>
                <a:cs typeface="Calibri"/>
              </a:rPr>
              <a:t>Getting Started</a:t>
            </a:r>
            <a:endParaRPr lang="en-US" sz="2000" dirty="0" smtClean="0">
              <a:latin typeface="Calibri"/>
              <a:cs typeface="Calibri"/>
            </a:endParaRPr>
          </a:p>
          <a:p>
            <a:pPr marL="299085" marR="5080" indent="-287020">
              <a:lnSpc>
                <a:spcPct val="100000"/>
              </a:lnSpc>
              <a:buFont typeface="Arial"/>
              <a:buChar char="•"/>
              <a:tabLst>
                <a:tab pos="299085" algn="l"/>
                <a:tab pos="299720" algn="l"/>
              </a:tabLst>
            </a:pPr>
            <a:r>
              <a:rPr lang="en-US" sz="1600" dirty="0" smtClean="0">
                <a:latin typeface="Calibri"/>
                <a:cs typeface="Calibri"/>
              </a:rPr>
              <a:t>Key dates</a:t>
            </a:r>
          </a:p>
          <a:p>
            <a:pPr marL="299085" marR="5080" indent="-287020">
              <a:lnSpc>
                <a:spcPct val="100000"/>
              </a:lnSpc>
              <a:buFont typeface="Arial"/>
              <a:buChar char="•"/>
              <a:tabLst>
                <a:tab pos="299085" algn="l"/>
                <a:tab pos="299720" algn="l"/>
              </a:tabLst>
            </a:pPr>
            <a:r>
              <a:rPr lang="en-US" sz="1600" dirty="0" smtClean="0">
                <a:latin typeface="Calibri"/>
                <a:cs typeface="Calibri"/>
              </a:rPr>
              <a:t>Resources for learning and support</a:t>
            </a:r>
          </a:p>
          <a:p>
            <a:pPr marL="299085" marR="5080" indent="-287020">
              <a:lnSpc>
                <a:spcPct val="100000"/>
              </a:lnSpc>
              <a:spcAft>
                <a:spcPts val="1800"/>
              </a:spcAft>
              <a:buFont typeface="Arial"/>
              <a:buChar char="•"/>
              <a:tabLst>
                <a:tab pos="299085" algn="l"/>
                <a:tab pos="299720" algn="l"/>
              </a:tabLst>
            </a:pPr>
            <a:r>
              <a:rPr lang="en-US" sz="1600" dirty="0" smtClean="0">
                <a:latin typeface="Calibri"/>
                <a:cs typeface="Calibri"/>
              </a:rPr>
              <a:t>Operational updates and best practices</a:t>
            </a:r>
            <a:endParaRPr lang="en-US" sz="1600" dirty="0">
              <a:latin typeface="Calibri"/>
              <a:cs typeface="Calibri"/>
            </a:endParaRPr>
          </a:p>
          <a:p>
            <a:pPr marL="12065" marR="5080">
              <a:spcAft>
                <a:spcPts val="600"/>
              </a:spcAft>
              <a:tabLst>
                <a:tab pos="299085" algn="l"/>
                <a:tab pos="299720" algn="l"/>
              </a:tabLst>
            </a:pPr>
            <a:r>
              <a:rPr lang="en-US" sz="2000" dirty="0" smtClean="0">
                <a:solidFill>
                  <a:schemeClr val="tx2"/>
                </a:solidFill>
                <a:latin typeface="Calibri"/>
                <a:cs typeface="Calibri"/>
              </a:rPr>
              <a:t>CalPlan</a:t>
            </a:r>
          </a:p>
          <a:p>
            <a:pPr marL="299085" marR="5080" indent="-287020">
              <a:buFont typeface="Arial"/>
              <a:buChar char="•"/>
              <a:tabLst>
                <a:tab pos="299085" algn="l"/>
                <a:tab pos="299720" algn="l"/>
              </a:tabLst>
            </a:pPr>
            <a:r>
              <a:rPr lang="en-US" sz="1600" dirty="0" smtClean="0">
                <a:latin typeface="Calibri"/>
                <a:cs typeface="Calibri"/>
              </a:rPr>
              <a:t>CalPlan data seeded in FY25 Operating Budget</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hlinkClick r:id="rId2" action="ppaction://hlinksldjump"/>
              </a:rPr>
              <a:t>Drill Through – Account Summary</a:t>
            </a:r>
            <a:r>
              <a:rPr lang="en-US" sz="1600" dirty="0" smtClean="0">
                <a:latin typeface="Calibri"/>
                <a:cs typeface="Calibri"/>
              </a:rPr>
              <a:t> </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CR127 – SRECNA Scenario Comparison with 3 years of Actuals</a:t>
            </a:r>
          </a:p>
          <a:p>
            <a:pPr marL="299085" marR="5080" indent="-287020">
              <a:spcAft>
                <a:spcPts val="1800"/>
              </a:spcAft>
              <a:buFont typeface="Arial"/>
              <a:buChar char="•"/>
              <a:tabLst>
                <a:tab pos="299085" algn="l"/>
                <a:tab pos="299720" algn="l"/>
              </a:tabLst>
            </a:pPr>
            <a:r>
              <a:rPr lang="en-US" sz="1600" dirty="0" smtClean="0">
                <a:latin typeface="Calibri"/>
                <a:cs typeface="Calibri"/>
                <a:hlinkClick r:id="rId3" action="ppaction://hlinksldjump"/>
              </a:rPr>
              <a:t>CalPlan Multiyear Budget Template</a:t>
            </a:r>
            <a:endParaRPr lang="en-US" sz="1600" dirty="0" smtClean="0">
              <a:latin typeface="Calibri"/>
              <a:cs typeface="Calibri"/>
            </a:endParaRPr>
          </a:p>
          <a:p>
            <a:pPr marL="12065" marR="5080">
              <a:lnSpc>
                <a:spcPct val="100000"/>
              </a:lnSpc>
              <a:spcAft>
                <a:spcPts val="600"/>
              </a:spcAft>
              <a:tabLst>
                <a:tab pos="299085" algn="l"/>
                <a:tab pos="299720" algn="l"/>
              </a:tabLst>
            </a:pPr>
            <a:r>
              <a:rPr lang="en-US" sz="2000" dirty="0" smtClean="0">
                <a:solidFill>
                  <a:schemeClr val="tx2"/>
                </a:solidFill>
                <a:latin typeface="Calibri"/>
                <a:cs typeface="Calibri"/>
              </a:rPr>
              <a:t>HCP</a:t>
            </a:r>
          </a:p>
          <a:p>
            <a:pPr marL="299085" marR="5080" indent="-287020">
              <a:buFont typeface="Arial"/>
              <a:buChar char="•"/>
              <a:tabLst>
                <a:tab pos="299085" algn="l"/>
                <a:tab pos="299720" algn="l"/>
              </a:tabLst>
            </a:pPr>
            <a:r>
              <a:rPr lang="en-US" sz="1600" dirty="0" smtClean="0">
                <a:latin typeface="Calibri"/>
                <a:cs typeface="Calibri"/>
              </a:rPr>
              <a:t>Composite Benefit Rates and payroll assessments</a:t>
            </a:r>
          </a:p>
          <a:p>
            <a:pPr marL="299085" marR="5080" indent="-287020">
              <a:buFont typeface="Arial"/>
              <a:buChar char="•"/>
              <a:tabLst>
                <a:tab pos="299085" algn="l"/>
                <a:tab pos="299720" algn="l"/>
              </a:tabLst>
            </a:pPr>
            <a:r>
              <a:rPr lang="en-US" sz="1600" dirty="0" smtClean="0">
                <a:latin typeface="Calibri"/>
                <a:cs typeface="Calibri"/>
              </a:rPr>
              <a:t>HCP data seeded </a:t>
            </a:r>
            <a:r>
              <a:rPr lang="en-US" sz="1600" dirty="0">
                <a:latin typeface="Calibri"/>
                <a:cs typeface="Calibri"/>
              </a:rPr>
              <a:t>in </a:t>
            </a:r>
            <a:r>
              <a:rPr lang="en-US" sz="1600" dirty="0" smtClean="0">
                <a:latin typeface="Calibri"/>
                <a:cs typeface="Calibri"/>
              </a:rPr>
              <a:t>FY25 </a:t>
            </a:r>
            <a:r>
              <a:rPr lang="en-US" sz="1600" dirty="0">
                <a:latin typeface="Calibri"/>
                <a:cs typeface="Calibri"/>
              </a:rPr>
              <a:t>Operating </a:t>
            </a:r>
            <a:r>
              <a:rPr lang="en-US" sz="1600" dirty="0" smtClean="0">
                <a:latin typeface="Calibri"/>
                <a:cs typeface="Calibri"/>
              </a:rPr>
              <a:t>Budget</a:t>
            </a:r>
          </a:p>
          <a:p>
            <a:pPr marL="299085" marR="5080" indent="-287020">
              <a:buFont typeface="Arial"/>
              <a:buChar char="•"/>
              <a:tabLst>
                <a:tab pos="299085" algn="l"/>
                <a:tab pos="299720" algn="l"/>
              </a:tabLst>
            </a:pPr>
            <a:r>
              <a:rPr lang="en-US" sz="1600" dirty="0" smtClean="0">
                <a:latin typeface="Calibri"/>
                <a:cs typeface="Calibri"/>
                <a:hlinkClick r:id="rId4" action="ppaction://hlinksldjump"/>
              </a:rPr>
              <a:t>HCP Manage Existing and To Be Hired Employees</a:t>
            </a:r>
            <a:endParaRPr lang="en-US" sz="1600" dirty="0" smtClean="0">
              <a:latin typeface="Calibri"/>
              <a:cs typeface="Calibri"/>
            </a:endParaRPr>
          </a:p>
          <a:p>
            <a:pPr marL="299085" marR="5080" indent="-287020">
              <a:buFont typeface="Arial"/>
              <a:buChar char="•"/>
              <a:tabLst>
                <a:tab pos="299085" algn="l"/>
                <a:tab pos="299720" algn="l"/>
              </a:tabLst>
            </a:pPr>
            <a:r>
              <a:rPr lang="en-US" sz="1600" dirty="0" smtClean="0">
                <a:latin typeface="Calibri"/>
                <a:cs typeface="Calibri"/>
                <a:hlinkClick r:id="rId5" action="ppaction://hlinksldjump"/>
              </a:rPr>
              <a:t>Review HCM Data to Add to Plan</a:t>
            </a:r>
            <a:endParaRPr lang="en-US" sz="1600" dirty="0" smtClean="0">
              <a:latin typeface="Calibri"/>
              <a:cs typeface="Calibri"/>
            </a:endParaRPr>
          </a:p>
          <a:p>
            <a:pPr marL="299085" marR="5080" indent="-287020">
              <a:spcAft>
                <a:spcPts val="1800"/>
              </a:spcAft>
              <a:buFont typeface="Arial"/>
              <a:buChar char="•"/>
              <a:tabLst>
                <a:tab pos="299085" algn="l"/>
                <a:tab pos="299720" algn="l"/>
              </a:tabLst>
            </a:pPr>
            <a:r>
              <a:rPr lang="en-US" sz="1600" dirty="0" smtClean="0">
                <a:latin typeface="Calibri"/>
                <a:cs typeface="Calibri"/>
                <a:hlinkClick r:id="rId3" action="ppaction://hlinksldjump"/>
              </a:rPr>
              <a:t>HCP Compensation Drill Through</a:t>
            </a:r>
            <a:endParaRPr lang="en-US" sz="1600" dirty="0">
              <a:latin typeface="Calibri"/>
              <a:cs typeface="Calibri"/>
            </a:endParaRPr>
          </a:p>
          <a:p>
            <a:pPr marL="299085" marR="5080" indent="-287020">
              <a:lnSpc>
                <a:spcPct val="100000"/>
              </a:lnSpc>
              <a:spcBef>
                <a:spcPts val="95"/>
              </a:spcBef>
              <a:buFont typeface="Arial"/>
              <a:buChar char="•"/>
              <a:tabLst>
                <a:tab pos="299085" algn="l"/>
                <a:tab pos="299720" algn="l"/>
              </a:tabLst>
            </a:pPr>
            <a:endParaRPr lang="en-US" sz="1600" dirty="0" smtClean="0">
              <a:latin typeface="Calibri"/>
              <a:cs typeface="Calibri"/>
            </a:endParaRPr>
          </a:p>
          <a:p>
            <a:pPr marR="5080">
              <a:lnSpc>
                <a:spcPct val="100000"/>
              </a:lnSpc>
              <a:spcBef>
                <a:spcPts val="95"/>
              </a:spcBef>
              <a:spcAft>
                <a:spcPts val="1200"/>
              </a:spcAft>
              <a:tabLst>
                <a:tab pos="299085" algn="l"/>
                <a:tab pos="299720" algn="l"/>
              </a:tabLst>
            </a:pPr>
            <a:r>
              <a:rPr lang="en-US" sz="2000" dirty="0" smtClean="0">
                <a:solidFill>
                  <a:schemeClr val="tx2"/>
                </a:solidFill>
                <a:latin typeface="Calibri"/>
                <a:cs typeface="Calibri"/>
              </a:rPr>
              <a:t>Resources </a:t>
            </a:r>
            <a:r>
              <a:rPr lang="en-US" sz="2000" dirty="0">
                <a:solidFill>
                  <a:schemeClr val="tx2"/>
                </a:solidFill>
                <a:latin typeface="Calibri"/>
                <a:cs typeface="Calibri"/>
              </a:rPr>
              <a:t>and Takeaways</a:t>
            </a:r>
          </a:p>
        </p:txBody>
      </p:sp>
      <p:sp>
        <p:nvSpPr>
          <p:cNvPr id="6" name="Rounded Rectangular Callout 5"/>
          <p:cNvSpPr/>
          <p:nvPr/>
        </p:nvSpPr>
        <p:spPr>
          <a:xfrm>
            <a:off x="4343400" y="2919707"/>
            <a:ext cx="533400" cy="228600"/>
          </a:xfrm>
          <a:prstGeom prst="wedgeRoundRectCallout">
            <a:avLst>
              <a:gd name="adj1" fmla="val -81832"/>
              <a:gd name="adj2" fmla="val 380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New!</a:t>
            </a:r>
            <a:endParaRPr lang="en-US" sz="1000" dirty="0"/>
          </a:p>
        </p:txBody>
      </p:sp>
      <p:sp>
        <p:nvSpPr>
          <p:cNvPr id="8" name="Rounded Rectangular Callout 7"/>
          <p:cNvSpPr/>
          <p:nvPr/>
        </p:nvSpPr>
        <p:spPr>
          <a:xfrm>
            <a:off x="6705600" y="3139840"/>
            <a:ext cx="533400" cy="228600"/>
          </a:xfrm>
          <a:prstGeom prst="wedgeRoundRectCallout">
            <a:avLst>
              <a:gd name="adj1" fmla="val -81832"/>
              <a:gd name="adj2" fmla="val 380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New!</a:t>
            </a:r>
            <a:endParaRPr lang="en-US" sz="1000" dirty="0"/>
          </a:p>
        </p:txBody>
      </p:sp>
      <p:sp>
        <p:nvSpPr>
          <p:cNvPr id="9" name="Rounded Rectangular Callout 8"/>
          <p:cNvSpPr/>
          <p:nvPr/>
        </p:nvSpPr>
        <p:spPr>
          <a:xfrm>
            <a:off x="4267200" y="5257800"/>
            <a:ext cx="533400" cy="228600"/>
          </a:xfrm>
          <a:prstGeom prst="wedgeRoundRectCallout">
            <a:avLst>
              <a:gd name="adj1" fmla="val -81832"/>
              <a:gd name="adj2" fmla="val 380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New!</a:t>
            </a:r>
            <a:endParaRPr lang="en-US" sz="1000" dirty="0"/>
          </a:p>
        </p:txBody>
      </p:sp>
    </p:spTree>
    <p:extLst>
      <p:ext uri="{BB962C8B-B14F-4D97-AF65-F5344CB8AC3E}">
        <p14:creationId xmlns:p14="http://schemas.microsoft.com/office/powerpoint/2010/main" val="427701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219200"/>
            <a:ext cx="8382000" cy="646331"/>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The period for each combination of year, scenario and version is summarized by YearTotal. You can expand these columns by selecting the right facing triangles.</a:t>
            </a:r>
            <a:endParaRPr lang="en-US" dirty="0">
              <a:solidFill>
                <a:schemeClr val="tx1"/>
              </a:solidFill>
              <a:latin typeface="+mn-lt"/>
              <a:cs typeface="Lucida Grande"/>
            </a:endParaRPr>
          </a:p>
        </p:txBody>
      </p:sp>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a:t/>
            </a:r>
            <a:br>
              <a:rPr lang="en-US" sz="2800" b="0" dirty="0"/>
            </a:br>
            <a:r>
              <a:rPr lang="en-US" sz="2800" b="0" dirty="0"/>
              <a:t>Expand </a:t>
            </a:r>
            <a:r>
              <a:rPr lang="en-US" sz="2800" b="0" dirty="0" smtClean="0"/>
              <a:t>Year, Scenario, and Version to </a:t>
            </a:r>
            <a:r>
              <a:rPr lang="en-US" sz="2800" b="0" dirty="0"/>
              <a:t>display months</a:t>
            </a:r>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175" y="2387600"/>
            <a:ext cx="3295650" cy="2082800"/>
          </a:xfrm>
          <a:prstGeom prst="rect">
            <a:avLst/>
          </a:prstGeom>
        </p:spPr>
      </p:pic>
    </p:spTree>
    <p:extLst>
      <p:ext uri="{BB962C8B-B14F-4D97-AF65-F5344CB8AC3E}">
        <p14:creationId xmlns:p14="http://schemas.microsoft.com/office/powerpoint/2010/main" val="2179959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411069"/>
            <a:ext cx="2895600" cy="1200329"/>
          </a:xfrm>
          <a:prstGeom prst="rect">
            <a:avLst/>
          </a:prstGeom>
          <a:noFill/>
        </p:spPr>
        <p:txBody>
          <a:bodyPr wrap="square" rtlCol="0">
            <a:spAutoFit/>
          </a:bodyPr>
          <a:lstStyle/>
          <a:p>
            <a:pPr>
              <a:spcAft>
                <a:spcPts val="1200"/>
              </a:spcAft>
            </a:pPr>
            <a:r>
              <a:rPr lang="en-US" sz="2400" dirty="0" smtClean="0">
                <a:solidFill>
                  <a:schemeClr val="tx2"/>
                </a:solidFill>
                <a:latin typeface="+mn-lt"/>
                <a:cs typeface="Lucida Grande"/>
              </a:rPr>
              <a:t>Enter data in a summary period (quarter or YearTotal)</a:t>
            </a:r>
          </a:p>
        </p:txBody>
      </p:sp>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a:t/>
            </a:r>
            <a:br>
              <a:rPr lang="en-US" sz="2800" b="0" dirty="0"/>
            </a:br>
            <a:r>
              <a:rPr lang="en-US" sz="2800" b="0" dirty="0"/>
              <a:t>Enter Data in </a:t>
            </a:r>
            <a:r>
              <a:rPr lang="en-US" sz="2800" b="0" dirty="0" smtClean="0"/>
              <a:t>Quarter or YearTotal</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900" y="4191000"/>
            <a:ext cx="4356100" cy="2070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9" y="1411069"/>
            <a:ext cx="4368800" cy="2070100"/>
          </a:xfrm>
          <a:prstGeom prst="rect">
            <a:avLst/>
          </a:prstGeom>
        </p:spPr>
      </p:pic>
      <p:sp>
        <p:nvSpPr>
          <p:cNvPr id="9" name="TextBox 8"/>
          <p:cNvSpPr txBox="1"/>
          <p:nvPr/>
        </p:nvSpPr>
        <p:spPr>
          <a:xfrm>
            <a:off x="422615" y="2611398"/>
            <a:ext cx="3429001" cy="954107"/>
          </a:xfrm>
          <a:prstGeom prst="rect">
            <a:avLst/>
          </a:prstGeom>
          <a:noFill/>
        </p:spPr>
        <p:txBody>
          <a:bodyPr wrap="square" rtlCol="0">
            <a:spAutoFit/>
          </a:bodyPr>
          <a:lstStyle/>
          <a:p>
            <a:r>
              <a:rPr lang="en-US" sz="1400" dirty="0" smtClean="0">
                <a:solidFill>
                  <a:schemeClr val="tx1"/>
                </a:solidFill>
                <a:cs typeface="Lucida Grande"/>
              </a:rPr>
              <a:t>Your unit is increasing its budget for general supplies from $600 to $1,200 for the year so you enter $1,200 in YearTotal</a:t>
            </a:r>
          </a:p>
        </p:txBody>
      </p:sp>
      <p:sp>
        <p:nvSpPr>
          <p:cNvPr id="10" name="TextBox 9"/>
          <p:cNvSpPr txBox="1"/>
          <p:nvPr/>
        </p:nvSpPr>
        <p:spPr>
          <a:xfrm>
            <a:off x="422616" y="4191000"/>
            <a:ext cx="3429001" cy="830997"/>
          </a:xfrm>
          <a:prstGeom prst="rect">
            <a:avLst/>
          </a:prstGeom>
          <a:noFill/>
        </p:spPr>
        <p:txBody>
          <a:bodyPr wrap="square" rtlCol="0">
            <a:spAutoFit/>
          </a:bodyPr>
          <a:lstStyle>
            <a:defPPr>
              <a:defRPr kern="0"/>
            </a:defPPr>
            <a:lvl1pPr>
              <a:spcAft>
                <a:spcPts val="1200"/>
              </a:spcAft>
              <a:defRPr>
                <a:solidFill>
                  <a:schemeClr val="tx2"/>
                </a:solidFill>
                <a:latin typeface="+mn-lt"/>
                <a:cs typeface="Lucida Grande"/>
              </a:defRPr>
            </a:lvl1pPr>
          </a:lstStyle>
          <a:p>
            <a:r>
              <a:rPr lang="en-US" sz="2400" dirty="0"/>
              <a:t>CalPlan spreads the amounts to the months</a:t>
            </a:r>
          </a:p>
        </p:txBody>
      </p:sp>
      <p:sp>
        <p:nvSpPr>
          <p:cNvPr id="11" name="TextBox 10"/>
          <p:cNvSpPr txBox="1"/>
          <p:nvPr/>
        </p:nvSpPr>
        <p:spPr>
          <a:xfrm>
            <a:off x="422616" y="5021997"/>
            <a:ext cx="3276600" cy="954107"/>
          </a:xfrm>
          <a:prstGeom prst="rect">
            <a:avLst/>
          </a:prstGeom>
          <a:noFill/>
        </p:spPr>
        <p:txBody>
          <a:bodyPr wrap="square" rtlCol="0">
            <a:spAutoFit/>
          </a:bodyPr>
          <a:lstStyle/>
          <a:p>
            <a:r>
              <a:rPr lang="en-US" sz="1400" dirty="0" smtClean="0">
                <a:solidFill>
                  <a:schemeClr val="tx1"/>
                </a:solidFill>
                <a:cs typeface="Lucida Grande"/>
              </a:rPr>
              <a:t>The amounts for Jul, Aug, and Sep were doubled from $50, $50, and $100 to $100, $100, and $200. Dollars are spread proportionally</a:t>
            </a:r>
          </a:p>
        </p:txBody>
      </p:sp>
    </p:spTree>
    <p:extLst>
      <p:ext uri="{BB962C8B-B14F-4D97-AF65-F5344CB8AC3E}">
        <p14:creationId xmlns:p14="http://schemas.microsoft.com/office/powerpoint/2010/main" val="416628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1000" y="1219200"/>
            <a:ext cx="8382000" cy="646331"/>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Use the breadcrumb links at the top of the form to navigate between the Account Summary and Account Summary Details views</a:t>
            </a:r>
            <a:endParaRPr lang="en-US" dirty="0">
              <a:solidFill>
                <a:schemeClr val="tx1"/>
              </a:solidFill>
              <a:latin typeface="+mn-lt"/>
              <a:cs typeface="Lucida Grande"/>
            </a:endParaRPr>
          </a:p>
        </p:txBody>
      </p:sp>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smtClean="0"/>
              <a:t/>
            </a:r>
            <a:br>
              <a:rPr lang="en-US" sz="2800" b="0" dirty="0" smtClean="0"/>
            </a:br>
            <a:r>
              <a:rPr lang="en-US" sz="2800" b="0" dirty="0" smtClean="0"/>
              <a:t>Return to Account Summary Form</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886075"/>
            <a:ext cx="6400800" cy="1085850"/>
          </a:xfrm>
          <a:prstGeom prst="rect">
            <a:avLst/>
          </a:prstGeom>
        </p:spPr>
      </p:pic>
    </p:spTree>
    <p:extLst>
      <p:ext uri="{BB962C8B-B14F-4D97-AF65-F5344CB8AC3E}">
        <p14:creationId xmlns:p14="http://schemas.microsoft.com/office/powerpoint/2010/main" val="2794478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401449" y="330014"/>
            <a:ext cx="8341100" cy="345440"/>
          </a:xfrm>
          <a:prstGeom prst="rect">
            <a:avLst/>
          </a:prstGeom>
        </p:spPr>
        <p:txBody>
          <a:bodyPr wrap="square" lIns="0" tIns="0" rIns="0" bIns="0" anchor="t">
            <a:noAutofit/>
          </a:bodyPr>
          <a:lstStyle>
            <a:lvl1pPr>
              <a:defRPr sz="2100" b="1" i="0">
                <a:solidFill>
                  <a:srgbClr val="001F5F"/>
                </a:solidFill>
                <a:latin typeface="Calibri"/>
                <a:ea typeface="+mj-ea"/>
                <a:cs typeface="Calibri"/>
              </a:defRPr>
            </a:lvl1pPr>
          </a:lstStyle>
          <a:p>
            <a:r>
              <a:rPr lang="en-US" sz="1800" b="0" dirty="0" smtClean="0"/>
              <a:t>Drill Through – Account Summary Form</a:t>
            </a:r>
            <a:r>
              <a:rPr lang="en-US" sz="2800" b="0" dirty="0" smtClean="0"/>
              <a:t/>
            </a:r>
            <a:br>
              <a:rPr lang="en-US" sz="2800" b="0" dirty="0" smtClean="0"/>
            </a:br>
            <a:r>
              <a:rPr lang="en-US" sz="2800" b="0" dirty="0" err="1" smtClean="0"/>
              <a:t>Form</a:t>
            </a:r>
            <a:r>
              <a:rPr lang="en-US" sz="2800" b="0" dirty="0" smtClean="0"/>
              <a:t> Available in Smart View for Planning</a:t>
            </a:r>
            <a:endParaRPr lang="en-US" sz="2800" b="0" dirty="0"/>
          </a:p>
        </p:txBody>
      </p:sp>
      <p:sp>
        <p:nvSpPr>
          <p:cNvPr id="8" name="object 3"/>
          <p:cNvSpPr/>
          <p:nvPr/>
        </p:nvSpPr>
        <p:spPr>
          <a:xfrm>
            <a:off x="457199" y="11404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7798"/>
            <a:ext cx="7772400" cy="5127079"/>
          </a:xfrm>
          <a:prstGeom prst="rect">
            <a:avLst/>
          </a:prstGeom>
        </p:spPr>
      </p:pic>
    </p:spTree>
    <p:extLst>
      <p:ext uri="{BB962C8B-B14F-4D97-AF65-F5344CB8AC3E}">
        <p14:creationId xmlns:p14="http://schemas.microsoft.com/office/powerpoint/2010/main" val="1724909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8737426" cy="853440"/>
          </a:xfrm>
        </p:spPr>
        <p:txBody>
          <a:bodyPr>
            <a:noAutofit/>
          </a:bodyPr>
          <a:lstStyle/>
          <a:p>
            <a:r>
              <a:rPr lang="en-US" sz="1800" b="0" dirty="0" smtClean="0"/>
              <a:t>New CalRptg Report Template:</a:t>
            </a:r>
            <a:r>
              <a:rPr lang="en-US" sz="2800" b="0" dirty="0" smtClean="0"/>
              <a:t/>
            </a:r>
            <a:br>
              <a:rPr lang="en-US" sz="2800" b="0" dirty="0" smtClean="0"/>
            </a:br>
            <a:r>
              <a:rPr lang="en-US" sz="2800" b="0" dirty="0" smtClean="0"/>
              <a:t>SRECNA</a:t>
            </a:r>
            <a:r>
              <a:rPr lang="en-US" sz="2800" b="0" dirty="0"/>
              <a:t> </a:t>
            </a:r>
            <a:r>
              <a:rPr lang="en-US" sz="2800" b="0" dirty="0" smtClean="0"/>
              <a:t>Scenario </a:t>
            </a:r>
            <a:r>
              <a:rPr lang="en-US" sz="2800" b="0" dirty="0"/>
              <a:t>Comparison with 3 years of Actuals</a:t>
            </a:r>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txBox="1">
            <a:spLocks/>
          </p:cNvSpPr>
          <p:nvPr/>
        </p:nvSpPr>
        <p:spPr>
          <a:xfrm>
            <a:off x="3810000" y="1775302"/>
            <a:ext cx="4876800" cy="2246769"/>
          </a:xfrm>
          <a:prstGeom prst="rect">
            <a:avLst/>
          </a:prstGeom>
        </p:spPr>
        <p:txBody>
          <a:bodyPr wrap="square" lIns="0" tIns="0" rIns="0" bIns="0">
            <a:spAutoFit/>
          </a:bodyPr>
          <a:lstStyle>
            <a:lvl1pPr marL="0" indent="0">
              <a:buNone/>
              <a:defRPr sz="1400" b="0" i="0">
                <a:solidFill>
                  <a:schemeClr val="tx1"/>
                </a:solidFill>
                <a:latin typeface="+mn-lt"/>
                <a:ea typeface="+mn-ea"/>
                <a:cs typeface="+mn-cs"/>
              </a:defRPr>
            </a:lvl1pPr>
            <a:lvl2pPr marL="457200" indent="0">
              <a:buNone/>
              <a:defRPr sz="1200">
                <a:latin typeface="+mn-lt"/>
                <a:ea typeface="+mn-ea"/>
                <a:cs typeface="+mn-cs"/>
              </a:defRPr>
            </a:lvl2pPr>
            <a:lvl3pPr marL="914400" indent="0">
              <a:buNone/>
              <a:defRPr sz="1000">
                <a:latin typeface="+mn-lt"/>
                <a:ea typeface="+mn-ea"/>
                <a:cs typeface="+mn-cs"/>
              </a:defRPr>
            </a:lvl3pPr>
            <a:lvl4pPr marL="1371600" indent="0">
              <a:buNone/>
              <a:defRPr sz="900">
                <a:latin typeface="+mn-lt"/>
                <a:ea typeface="+mn-ea"/>
                <a:cs typeface="+mn-cs"/>
              </a:defRPr>
            </a:lvl4pPr>
            <a:lvl5pPr marL="1828800" indent="0">
              <a:buNone/>
              <a:defRPr sz="900">
                <a:latin typeface="+mn-lt"/>
                <a:ea typeface="+mn-ea"/>
                <a:cs typeface="+mn-cs"/>
              </a:defRPr>
            </a:lvl5pPr>
            <a:lvl6pPr marL="2286000" indent="0">
              <a:buNone/>
              <a:defRPr sz="900">
                <a:latin typeface="+mn-lt"/>
                <a:ea typeface="+mn-ea"/>
                <a:cs typeface="+mn-cs"/>
              </a:defRPr>
            </a:lvl6pPr>
            <a:lvl7pPr marL="2743200" indent="0">
              <a:buNone/>
              <a:defRPr sz="900">
                <a:latin typeface="+mn-lt"/>
                <a:ea typeface="+mn-ea"/>
                <a:cs typeface="+mn-cs"/>
              </a:defRPr>
            </a:lvl7pPr>
            <a:lvl8pPr marL="3200400" indent="0">
              <a:buNone/>
              <a:defRPr sz="900">
                <a:latin typeface="+mn-lt"/>
                <a:ea typeface="+mn-ea"/>
                <a:cs typeface="+mn-cs"/>
              </a:defRPr>
            </a:lvl8pPr>
            <a:lvl9pPr marL="3657600" indent="0">
              <a:buNone/>
              <a:defRPr sz="900">
                <a:latin typeface="+mn-lt"/>
                <a:ea typeface="+mn-ea"/>
                <a:cs typeface="+mn-cs"/>
              </a:defRPr>
            </a:lvl9pPr>
          </a:lstStyle>
          <a:p>
            <a:pPr rtl="0"/>
            <a:r>
              <a:rPr lang="en-US" sz="2000" dirty="0" smtClean="0">
                <a:solidFill>
                  <a:schemeClr val="tx2"/>
                </a:solidFill>
              </a:rPr>
              <a:t>CalRptg Report CR127</a:t>
            </a:r>
          </a:p>
          <a:p>
            <a:pPr rtl="0"/>
            <a:endParaRPr lang="en-US" dirty="0" smtClean="0"/>
          </a:p>
          <a:p>
            <a:pPr rtl="0"/>
            <a:r>
              <a:rPr lang="en-US" dirty="0" smtClean="0"/>
              <a:t>Developed </a:t>
            </a:r>
            <a:r>
              <a:rPr lang="en-US" dirty="0"/>
              <a:t>in partnership with </a:t>
            </a:r>
            <a:r>
              <a:rPr lang="en-US" dirty="0" smtClean="0"/>
              <a:t>the College of Letters &amp; Science, CR127 </a:t>
            </a:r>
            <a:r>
              <a:rPr lang="en-US" dirty="0"/>
              <a:t>expands on the existing </a:t>
            </a:r>
            <a:r>
              <a:rPr lang="en-US" dirty="0" smtClean="0"/>
              <a:t>CR107 SRECNA 3 Year Scenario Comparison and CR120 </a:t>
            </a:r>
            <a:r>
              <a:rPr lang="en-US" dirty="0"/>
              <a:t>SRECNA </a:t>
            </a:r>
            <a:r>
              <a:rPr lang="en-US" dirty="0" smtClean="0"/>
              <a:t>reports by </a:t>
            </a:r>
            <a:r>
              <a:rPr lang="en-US" dirty="0"/>
              <a:t>including three prior years of Actuals and calculates year-over-year variances based on the average of those three-years’ worth of Actuals. </a:t>
            </a:r>
            <a:endParaRPr lang="en-US" dirty="0" smtClean="0"/>
          </a:p>
          <a:p>
            <a:pPr rtl="0"/>
            <a:endParaRPr lang="en-US" dirty="0"/>
          </a:p>
          <a:p>
            <a:pPr rtl="0"/>
            <a:r>
              <a:rPr lang="en-US" dirty="0" smtClean="0"/>
              <a:t>This report </a:t>
            </a:r>
            <a:r>
              <a:rPr lang="en-US" dirty="0"/>
              <a:t>helps planners acquire a longitudinal view of their unit’s spending over time</a:t>
            </a:r>
            <a:r>
              <a:rPr lang="en-US" dirty="0" smtClean="0"/>
              <a:t>.</a:t>
            </a:r>
            <a:endParaRPr lang="en-US" sz="2400" dirty="0"/>
          </a:p>
        </p:txBody>
      </p:sp>
    </p:spTree>
    <p:extLst>
      <p:ext uri="{BB962C8B-B14F-4D97-AF65-F5344CB8AC3E}">
        <p14:creationId xmlns:p14="http://schemas.microsoft.com/office/powerpoint/2010/main" val="23022341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9" y="330014"/>
            <a:ext cx="8341100" cy="323165"/>
          </a:xfrm>
        </p:spPr>
        <p:txBody>
          <a:bodyPr/>
          <a:lstStyle/>
          <a:p>
            <a:r>
              <a:rPr lang="en-US" dirty="0" smtClean="0"/>
              <a:t>CR127 – SRECNA Scenario Comparison with 3 years of Actuals</a:t>
            </a:r>
            <a:endParaRPr lang="en-US" dirty="0"/>
          </a:p>
        </p:txBody>
      </p:sp>
      <p:sp>
        <p:nvSpPr>
          <p:cNvPr id="11" name="TextBox 10"/>
          <p:cNvSpPr txBox="1"/>
          <p:nvPr/>
        </p:nvSpPr>
        <p:spPr>
          <a:xfrm>
            <a:off x="401449" y="838200"/>
            <a:ext cx="8132951" cy="1754326"/>
          </a:xfrm>
          <a:prstGeom prst="rect">
            <a:avLst/>
          </a:prstGeom>
          <a:noFill/>
        </p:spPr>
        <p:txBody>
          <a:bodyPr wrap="square" rtlCol="0">
            <a:spAutoFit/>
          </a:bodyPr>
          <a:lstStyle/>
          <a:p>
            <a:r>
              <a:rPr lang="en-US" sz="1800" dirty="0" smtClean="0">
                <a:latin typeface="+mn-lt"/>
              </a:rPr>
              <a:t>Combining the best of:</a:t>
            </a:r>
          </a:p>
          <a:p>
            <a:pPr marL="285750" indent="-285750">
              <a:buFont typeface="Arial" panose="020B0604020202020204" pitchFamily="34" charset="0"/>
              <a:buChar char="•"/>
            </a:pPr>
            <a:r>
              <a:rPr lang="en-US" dirty="0" smtClean="0">
                <a:latin typeface="+mn-lt"/>
              </a:rPr>
              <a:t>CR107 SRECNA 3 Year Scenario Comparison</a:t>
            </a:r>
          </a:p>
          <a:p>
            <a:pPr marL="285750" indent="-285750">
              <a:buFont typeface="Arial" panose="020B0604020202020204" pitchFamily="34" charset="0"/>
              <a:buChar char="•"/>
            </a:pPr>
            <a:r>
              <a:rPr lang="en-US" sz="1800" dirty="0" smtClean="0">
                <a:latin typeface="+mn-lt"/>
              </a:rPr>
              <a:t>CR120 SRECNA Trend</a:t>
            </a:r>
          </a:p>
          <a:p>
            <a:endParaRPr lang="en-US" sz="1800" dirty="0" smtClean="0">
              <a:latin typeface="+mn-lt"/>
            </a:endParaRPr>
          </a:p>
          <a:p>
            <a:r>
              <a:rPr lang="en-US" sz="1800" dirty="0" smtClean="0">
                <a:latin typeface="+mn-lt"/>
              </a:rPr>
              <a:t>CR127 </a:t>
            </a:r>
            <a:r>
              <a:rPr lang="en-US" sz="1800" dirty="0">
                <a:latin typeface="+mn-lt"/>
              </a:rPr>
              <a:t>- SRECNA Scenario Comparison </a:t>
            </a:r>
            <a:r>
              <a:rPr lang="en-US" sz="1800" dirty="0" smtClean="0">
                <a:latin typeface="+mn-lt"/>
              </a:rPr>
              <a:t>compares the average of three years of Actuals to the forecast and operating budget.</a:t>
            </a:r>
            <a:endParaRPr lang="en-US" sz="1800" dirty="0">
              <a:latin typeface="+mn-lt"/>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76738"/>
            <a:ext cx="9144000" cy="2980544"/>
          </a:xfrm>
          <a:prstGeom prst="rect">
            <a:avLst/>
          </a:prstGeom>
        </p:spPr>
      </p:pic>
    </p:spTree>
    <p:extLst>
      <p:ext uri="{BB962C8B-B14F-4D97-AF65-F5344CB8AC3E}">
        <p14:creationId xmlns:p14="http://schemas.microsoft.com/office/powerpoint/2010/main" val="78410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smtClean="0"/>
              <a:t>Human Capital Planning (HCP)</a:t>
            </a:r>
            <a:endParaRPr lang="en-US" sz="2800" b="0" dirty="0"/>
          </a:p>
        </p:txBody>
      </p:sp>
      <p:sp>
        <p:nvSpPr>
          <p:cNvPr id="6" name="Text Placeholder 5"/>
          <p:cNvSpPr>
            <a:spLocks noGrp="1"/>
          </p:cNvSpPr>
          <p:nvPr>
            <p:ph type="body" sz="half" idx="2"/>
          </p:nvPr>
        </p:nvSpPr>
        <p:spPr>
          <a:xfrm>
            <a:off x="3810000" y="1775302"/>
            <a:ext cx="4876800" cy="3293209"/>
          </a:xfrm>
        </p:spPr>
        <p:txBody>
          <a:bodyPr/>
          <a:lstStyle/>
          <a:p>
            <a:pPr marL="285750" indent="-285750">
              <a:spcAft>
                <a:spcPts val="1200"/>
              </a:spcAft>
              <a:buFont typeface="Arial" panose="020B0604020202020204" pitchFamily="34" charset="0"/>
              <a:buChar char="•"/>
            </a:pPr>
            <a:r>
              <a:rPr lang="en-US" sz="2000" dirty="0" smtClean="0"/>
              <a:t>Set org level</a:t>
            </a:r>
          </a:p>
          <a:p>
            <a:pPr marL="285750" indent="-285750">
              <a:spcAft>
                <a:spcPts val="1200"/>
              </a:spcAft>
              <a:buFont typeface="Arial" panose="020B0604020202020204" pitchFamily="34" charset="0"/>
              <a:buChar char="•"/>
            </a:pPr>
            <a:r>
              <a:rPr lang="en-US" sz="2000" dirty="0" smtClean="0"/>
              <a:t>Rates for benefits and fee remission</a:t>
            </a:r>
          </a:p>
          <a:p>
            <a:pPr marL="285750" indent="-285750">
              <a:spcAft>
                <a:spcPts val="1200"/>
              </a:spcAft>
              <a:buFont typeface="Arial" panose="020B0604020202020204" pitchFamily="34" charset="0"/>
              <a:buChar char="•"/>
            </a:pPr>
            <a:r>
              <a:rPr lang="en-US" sz="2000" dirty="0" smtClean="0"/>
              <a:t>Data seeded in HCP FY25 Operating Budget</a:t>
            </a:r>
          </a:p>
          <a:p>
            <a:pPr marL="285750" indent="-285750">
              <a:spcAft>
                <a:spcPts val="1200"/>
              </a:spcAft>
              <a:buFont typeface="Arial" panose="020B0604020202020204" pitchFamily="34" charset="0"/>
              <a:buChar char="•"/>
            </a:pPr>
            <a:r>
              <a:rPr lang="en-US" sz="2000" dirty="0" smtClean="0"/>
              <a:t>Planning for Existing and To Be Hired Employees</a:t>
            </a:r>
          </a:p>
          <a:p>
            <a:pPr marL="285750" indent="-285750">
              <a:spcAft>
                <a:spcPts val="1200"/>
              </a:spcAft>
              <a:buFont typeface="Arial" panose="020B0604020202020204" pitchFamily="34" charset="0"/>
              <a:buChar char="•"/>
            </a:pPr>
            <a:r>
              <a:rPr lang="en-US" sz="2000" dirty="0" smtClean="0"/>
              <a:t>Review HCM data to add to HCP</a:t>
            </a:r>
          </a:p>
          <a:p>
            <a:pPr marL="285750" indent="-285750">
              <a:buFont typeface="Arial" panose="020B0604020202020204" pitchFamily="34" charset="0"/>
              <a:buChar char="•"/>
            </a:pPr>
            <a:r>
              <a:rPr lang="en-US" sz="2000" dirty="0"/>
              <a:t>New: Compensation Drill Through</a:t>
            </a:r>
          </a:p>
          <a:p>
            <a:pPr marL="285750" indent="-285750">
              <a:buFont typeface="Arial" panose="020B0604020202020204" pitchFamily="34" charset="0"/>
              <a:buChar char="•"/>
            </a:pPr>
            <a:endParaRPr lang="en-US" sz="240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034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Recommended Org Level Settings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57200" y="1066800"/>
            <a:ext cx="8000999" cy="54822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dirty="0" smtClean="0">
                <a:solidFill>
                  <a:schemeClr val="tx2"/>
                </a:solidFill>
                <a:latin typeface="Calibri"/>
                <a:cs typeface="Calibri"/>
              </a:rPr>
              <a:t>To ensure optimal performance for all users, please use L5, L6, or L7 (Dept ID)</a:t>
            </a:r>
          </a:p>
          <a:p>
            <a:pPr marL="12065" marR="5080">
              <a:lnSpc>
                <a:spcPct val="100000"/>
              </a:lnSpc>
              <a:spcBef>
                <a:spcPts val="95"/>
              </a:spcBef>
              <a:tabLst>
                <a:tab pos="299085" algn="l"/>
                <a:tab pos="299720" algn="l"/>
              </a:tabLst>
            </a:pPr>
            <a:endParaRPr lang="en-US" sz="1600" dirty="0" smtClean="0">
              <a:solidFill>
                <a:schemeClr val="tx2"/>
              </a:solidFill>
              <a:latin typeface="Calibri"/>
              <a:cs typeface="Calibri"/>
            </a:endParaRPr>
          </a:p>
        </p:txBody>
      </p:sp>
      <p:pic>
        <p:nvPicPr>
          <p:cNvPr id="7" name="Picture 6"/>
          <p:cNvPicPr>
            <a:picLocks noChangeAspect="1"/>
          </p:cNvPicPr>
          <p:nvPr/>
        </p:nvPicPr>
        <p:blipFill>
          <a:blip r:embed="rId2"/>
          <a:stretch>
            <a:fillRect/>
          </a:stretch>
        </p:blipFill>
        <p:spPr>
          <a:xfrm>
            <a:off x="2971800" y="1636404"/>
            <a:ext cx="3187864" cy="1790792"/>
          </a:xfrm>
          <a:prstGeom prst="rect">
            <a:avLst/>
          </a:prstGeom>
        </p:spPr>
      </p:pic>
    </p:spTree>
    <p:extLst>
      <p:ext uri="{BB962C8B-B14F-4D97-AF65-F5344CB8AC3E}">
        <p14:creationId xmlns:p14="http://schemas.microsoft.com/office/powerpoint/2010/main" val="2945386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smtClean="0"/>
              <a:t>Composite Benefit Rates</a:t>
            </a:r>
            <a:endParaRPr lang="en-US" sz="2800" b="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2058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Composite Benefit Rates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6" name="TextBox 5"/>
          <p:cNvSpPr txBox="1"/>
          <p:nvPr/>
        </p:nvSpPr>
        <p:spPr>
          <a:xfrm>
            <a:off x="533400" y="990600"/>
            <a:ext cx="7772400" cy="2031325"/>
          </a:xfrm>
          <a:prstGeom prst="rect">
            <a:avLst/>
          </a:prstGeom>
          <a:noFill/>
        </p:spPr>
        <p:txBody>
          <a:bodyPr wrap="square" rtlCol="0">
            <a:spAutoFit/>
          </a:bodyPr>
          <a:lstStyle/>
          <a:p>
            <a:pPr algn="l" rtl="0" fontAlgn="t">
              <a:defRPr/>
            </a:pPr>
            <a:r>
              <a:rPr lang="en-US" dirty="0" smtClean="0">
                <a:latin typeface="Calibri" panose="020F0502020204030204" pitchFamily="34" charset="0"/>
                <a:cs typeface="Calibri" panose="020F0502020204030204" pitchFamily="34" charset="0"/>
              </a:rPr>
              <a:t>Since </a:t>
            </a:r>
            <a:r>
              <a:rPr lang="en-US" dirty="0">
                <a:latin typeface="Calibri" panose="020F0502020204030204" pitchFamily="34" charset="0"/>
                <a:cs typeface="Calibri" panose="020F0502020204030204" pitchFamily="34" charset="0"/>
              </a:rPr>
              <a:t>implementing </a:t>
            </a:r>
            <a:r>
              <a:rPr lang="en-US" dirty="0" smtClean="0">
                <a:latin typeface="Calibri" panose="020F0502020204030204" pitchFamily="34" charset="0"/>
                <a:cs typeface="Calibri" panose="020F0502020204030204" pitchFamily="34" charset="0"/>
              </a:rPr>
              <a:t>UCPath, </a:t>
            </a:r>
            <a:r>
              <a:rPr lang="en-US" dirty="0">
                <a:latin typeface="Calibri" panose="020F0502020204030204" pitchFamily="34" charset="0"/>
                <a:cs typeface="Calibri" panose="020F0502020204030204" pitchFamily="34" charset="0"/>
              </a:rPr>
              <a:t>we follow a standard process for calculating rates led by UCOP and will adopt their agreements with the federal government. </a:t>
            </a:r>
            <a:r>
              <a:rPr lang="en-US" dirty="0" smtClean="0">
                <a:latin typeface="Calibri" panose="020F0502020204030204" pitchFamily="34" charset="0"/>
                <a:cs typeface="Calibri" panose="020F0502020204030204" pitchFamily="34" charset="0"/>
              </a:rPr>
              <a:t>See </a:t>
            </a:r>
            <a:r>
              <a:rPr lang="en-US" dirty="0" smtClean="0">
                <a:latin typeface="Calibri" panose="020F0502020204030204" pitchFamily="34" charset="0"/>
                <a:cs typeface="Calibri" panose="020F0502020204030204" pitchFamily="34" charset="0"/>
                <a:hlinkClick r:id="rId2"/>
              </a:rPr>
              <a:t>Composite </a:t>
            </a:r>
            <a:r>
              <a:rPr lang="en-US" dirty="0">
                <a:latin typeface="Calibri" panose="020F0502020204030204" pitchFamily="34" charset="0"/>
                <a:cs typeface="Calibri" panose="020F0502020204030204" pitchFamily="34" charset="0"/>
                <a:hlinkClick r:id="rId2"/>
              </a:rPr>
              <a:t>Benefit Rate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webpage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for more information on the calculation.</a:t>
            </a:r>
            <a:endParaRPr lang="en-US" dirty="0">
              <a:latin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smtClean="0">
                <a:latin typeface="+mn-lt"/>
              </a:rPr>
              <a:t>FY25 rates are for planning purposes only. We will not know the final rates until later this year. </a:t>
            </a:r>
            <a:r>
              <a:rPr lang="en-US" dirty="0">
                <a:solidFill>
                  <a:srgbClr val="000000"/>
                </a:solidFill>
                <a:latin typeface="Calibri" panose="020F0502020204030204" pitchFamily="34" charset="0"/>
              </a:rPr>
              <a:t>FY24 Rates used for </a:t>
            </a:r>
            <a:r>
              <a:rPr lang="en-US" dirty="0" smtClean="0">
                <a:solidFill>
                  <a:srgbClr val="000000"/>
                </a:solidFill>
                <a:latin typeface="Calibri" panose="020F0502020204030204" pitchFamily="34" charset="0"/>
              </a:rPr>
              <a:t>planning 4/10/23 </a:t>
            </a:r>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2/4/24.</a:t>
            </a:r>
            <a:endParaRPr lang="en-US" dirty="0">
              <a:solidFill>
                <a:srgbClr val="000000"/>
              </a:solidFill>
              <a:latin typeface="Calibri" panose="020F0502020204030204" pitchFamily="34" charset="0"/>
            </a:endParaRPr>
          </a:p>
          <a:p>
            <a:pPr algn="ctr"/>
            <a:endParaRPr lang="en-US" dirty="0">
              <a:latin typeface="+mn-lt"/>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https://cfo.berkeley.edu/about-us/financial-planning-analysis/budget-and-financial-operations/composite-benefit-rates-cbr</a:t>
            </a:r>
            <a:endParaRPr lang="en-US" sz="2000" dirty="0">
              <a:solidFill>
                <a:schemeClr val="tx2"/>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95600"/>
            <a:ext cx="4419600" cy="2668438"/>
          </a:xfrm>
          <a:prstGeom prst="rect">
            <a:avLst/>
          </a:prstGeom>
        </p:spPr>
      </p:pic>
    </p:spTree>
    <p:extLst>
      <p:ext uri="{BB962C8B-B14F-4D97-AF65-F5344CB8AC3E}">
        <p14:creationId xmlns:p14="http://schemas.microsoft.com/office/powerpoint/2010/main" val="1327067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Key Dates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7" name="object 4"/>
          <p:cNvSpPr txBox="1"/>
          <p:nvPr/>
        </p:nvSpPr>
        <p:spPr>
          <a:xfrm>
            <a:off x="3429000" y="990600"/>
            <a:ext cx="5088888" cy="750847"/>
          </a:xfrm>
          <a:prstGeom prst="rect">
            <a:avLst/>
          </a:prstGeom>
        </p:spPr>
        <p:txBody>
          <a:bodyPr vert="horz" wrap="square" lIns="0" tIns="12065" rIns="0" bIns="0" rtlCol="0">
            <a:spAutoFit/>
          </a:bodyPr>
          <a:lstStyle/>
          <a:p>
            <a:pPr marL="299085" marR="5080" indent="-287020">
              <a:spcBef>
                <a:spcPts val="95"/>
              </a:spcBef>
              <a:buFont typeface="Arial"/>
              <a:buChar char="•"/>
              <a:tabLst>
                <a:tab pos="299085" algn="l"/>
                <a:tab pos="299720" algn="l"/>
              </a:tabLst>
            </a:pPr>
            <a:r>
              <a:rPr lang="en-US" sz="1600" dirty="0" smtClean="0">
                <a:latin typeface="Calibri"/>
                <a:cs typeface="Calibri"/>
              </a:rPr>
              <a:t>CalPlan and HCP available with FY25 Operating Budget updated with planning data and FY24 Forecast Working version updated with February actual data</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bject 4"/>
          <p:cNvSpPr txBox="1"/>
          <p:nvPr/>
        </p:nvSpPr>
        <p:spPr>
          <a:xfrm>
            <a:off x="3429000" y="2885262"/>
            <a:ext cx="5088888" cy="1294585"/>
          </a:xfrm>
          <a:prstGeom prst="rect">
            <a:avLst/>
          </a:prstGeom>
        </p:spPr>
        <p:txBody>
          <a:bodyPr vert="horz" wrap="square" lIns="0" tIns="12065" rIns="0" bIns="0" rtlCol="0">
            <a:spAutoFit/>
          </a:bodyPr>
          <a:lstStyle/>
          <a:p>
            <a:pPr marL="12065" marR="5080">
              <a:spcBef>
                <a:spcPts val="95"/>
              </a:spcBef>
              <a:tabLst>
                <a:tab pos="299085" algn="l"/>
                <a:tab pos="299720" algn="l"/>
              </a:tabLst>
            </a:pPr>
            <a:r>
              <a:rPr lang="en-US" sz="1600" b="1" dirty="0" smtClean="0">
                <a:solidFill>
                  <a:schemeClr val="accent1"/>
                </a:solidFill>
                <a:latin typeface="Calibri"/>
                <a:cs typeface="Calibri"/>
              </a:rPr>
              <a:t>All budget information due in CalPlanning</a:t>
            </a:r>
          </a:p>
          <a:p>
            <a:pPr marL="297815" marR="5080" indent="-285750">
              <a:spcBef>
                <a:spcPts val="95"/>
              </a:spcBef>
              <a:buFont typeface="Arial" panose="020B0604020202020204" pitchFamily="34" charset="0"/>
              <a:buChar char="•"/>
              <a:tabLst>
                <a:tab pos="299085" algn="l"/>
                <a:tab pos="299720" algn="l"/>
              </a:tabLst>
            </a:pPr>
            <a:r>
              <a:rPr lang="en-US" sz="1600" dirty="0" smtClean="0">
                <a:latin typeface="Calibri"/>
                <a:cs typeface="Calibri"/>
              </a:rPr>
              <a:t>FY24 Forecast updates</a:t>
            </a:r>
          </a:p>
          <a:p>
            <a:pPr marL="299085" marR="5080" lvl="3" indent="-287020">
              <a:spcBef>
                <a:spcPts val="95"/>
              </a:spcBef>
              <a:buFont typeface="Arial"/>
              <a:buChar char="•"/>
              <a:tabLst>
                <a:tab pos="299085" algn="l"/>
                <a:tab pos="299720" algn="l"/>
              </a:tabLst>
            </a:pPr>
            <a:r>
              <a:rPr lang="en-US" sz="1600" dirty="0" smtClean="0">
                <a:latin typeface="Calibri"/>
                <a:cs typeface="Calibri"/>
              </a:rPr>
              <a:t>FY25 Operating Budget</a:t>
            </a:r>
          </a:p>
          <a:p>
            <a:pPr marL="299085" marR="5080" indent="-287020">
              <a:spcBef>
                <a:spcPts val="95"/>
              </a:spcBef>
              <a:buFont typeface="Arial"/>
              <a:buChar char="•"/>
              <a:tabLst>
                <a:tab pos="299085" algn="l"/>
                <a:tab pos="299720" algn="l"/>
              </a:tabLst>
            </a:pPr>
            <a:r>
              <a:rPr lang="en-US" sz="1600" dirty="0" smtClean="0">
                <a:latin typeface="Calibri"/>
                <a:cs typeface="Calibri"/>
              </a:rPr>
              <a:t>FY26-27 in Multiyear Budget Template</a:t>
            </a:r>
          </a:p>
          <a:p>
            <a:pPr marL="299085" marR="5080" indent="-287020">
              <a:spcBef>
                <a:spcPts val="95"/>
              </a:spcBef>
              <a:buFont typeface="Arial"/>
              <a:buChar char="•"/>
              <a:tabLst>
                <a:tab pos="299085" algn="l"/>
                <a:tab pos="299720" algn="l"/>
              </a:tabLst>
            </a:pPr>
            <a:r>
              <a:rPr lang="en-US" sz="1600" dirty="0" smtClean="0">
                <a:latin typeface="Calibri"/>
                <a:cs typeface="Calibri"/>
              </a:rPr>
              <a:t>Use of Reserves in Multiyear Budget Template</a:t>
            </a:r>
          </a:p>
        </p:txBody>
      </p:sp>
      <p:sp>
        <p:nvSpPr>
          <p:cNvPr id="11" name="object 4"/>
          <p:cNvSpPr txBox="1"/>
          <p:nvPr/>
        </p:nvSpPr>
        <p:spPr>
          <a:xfrm>
            <a:off x="1155829" y="990600"/>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smtClean="0">
                <a:latin typeface="Calibri"/>
                <a:cs typeface="Calibri"/>
              </a:rPr>
              <a:t>March 4</a:t>
            </a:r>
          </a:p>
        </p:txBody>
      </p:sp>
      <p:sp>
        <p:nvSpPr>
          <p:cNvPr id="12" name="object 4"/>
          <p:cNvSpPr txBox="1"/>
          <p:nvPr/>
        </p:nvSpPr>
        <p:spPr>
          <a:xfrm>
            <a:off x="1155829" y="2885262"/>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smtClean="0">
                <a:latin typeface="Calibri"/>
                <a:cs typeface="Calibri"/>
              </a:rPr>
              <a:t>April 26</a:t>
            </a:r>
          </a:p>
        </p:txBody>
      </p:sp>
      <p:sp>
        <p:nvSpPr>
          <p:cNvPr id="13" name="object 4"/>
          <p:cNvSpPr txBox="1"/>
          <p:nvPr/>
        </p:nvSpPr>
        <p:spPr>
          <a:xfrm>
            <a:off x="3416171" y="2016443"/>
            <a:ext cx="5088888" cy="258404"/>
          </a:xfrm>
          <a:prstGeom prst="rect">
            <a:avLst/>
          </a:prstGeom>
        </p:spPr>
        <p:txBody>
          <a:bodyPr vert="horz" wrap="square" lIns="0" tIns="12065" rIns="0" bIns="0" rtlCol="0">
            <a:spAutoFit/>
          </a:bodyPr>
          <a:lstStyle/>
          <a:p>
            <a:pPr marL="297815" marR="5080" indent="-285750">
              <a:spcBef>
                <a:spcPts val="95"/>
              </a:spcBef>
              <a:buFont typeface="Arial" panose="020B0604020202020204" pitchFamily="34" charset="0"/>
              <a:buChar char="•"/>
              <a:tabLst>
                <a:tab pos="299085" algn="l"/>
                <a:tab pos="299720" algn="l"/>
              </a:tabLst>
            </a:pPr>
            <a:r>
              <a:rPr lang="en-US" sz="1600" dirty="0" smtClean="0">
                <a:latin typeface="Calibri"/>
                <a:cs typeface="Calibri"/>
              </a:rPr>
              <a:t>Form A due (for divisions with ladder-rank faculty)</a:t>
            </a:r>
          </a:p>
        </p:txBody>
      </p:sp>
      <p:sp>
        <p:nvSpPr>
          <p:cNvPr id="14" name="object 4"/>
          <p:cNvSpPr txBox="1"/>
          <p:nvPr/>
        </p:nvSpPr>
        <p:spPr>
          <a:xfrm>
            <a:off x="1155829" y="2016443"/>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smtClean="0">
                <a:latin typeface="Calibri"/>
                <a:cs typeface="Calibri"/>
              </a:rPr>
              <a:t>March 15</a:t>
            </a:r>
          </a:p>
        </p:txBody>
      </p:sp>
      <p:sp>
        <p:nvSpPr>
          <p:cNvPr id="15" name="object 4"/>
          <p:cNvSpPr txBox="1"/>
          <p:nvPr/>
        </p:nvSpPr>
        <p:spPr>
          <a:xfrm>
            <a:off x="1155829" y="4348198"/>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smtClean="0">
                <a:latin typeface="Calibri"/>
                <a:cs typeface="Calibri"/>
              </a:rPr>
              <a:t>May 13 – June 7</a:t>
            </a:r>
          </a:p>
        </p:txBody>
      </p:sp>
      <p:sp>
        <p:nvSpPr>
          <p:cNvPr id="16" name="object 4"/>
          <p:cNvSpPr txBox="1"/>
          <p:nvPr/>
        </p:nvSpPr>
        <p:spPr>
          <a:xfrm>
            <a:off x="3429000" y="4348198"/>
            <a:ext cx="5088888" cy="258404"/>
          </a:xfrm>
          <a:prstGeom prst="rect">
            <a:avLst/>
          </a:prstGeom>
        </p:spPr>
        <p:txBody>
          <a:bodyPr vert="horz" wrap="square" lIns="0" tIns="12065" rIns="0" bIns="0" rtlCol="0">
            <a:spAutoFit/>
          </a:bodyPr>
          <a:lstStyle/>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smtClean="0">
                <a:latin typeface="Calibri"/>
                <a:cs typeface="Calibri"/>
              </a:rPr>
              <a:t>Budget meetings</a:t>
            </a:r>
          </a:p>
        </p:txBody>
      </p:sp>
      <p:sp>
        <p:nvSpPr>
          <p:cNvPr id="17" name="Rectangle 1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cfo.berkeley.edu/budget-process/fy2024-25-budget-process</a:t>
            </a:r>
            <a:endParaRPr lang="en-US" sz="2400" dirty="0">
              <a:solidFill>
                <a:schemeClr val="tx2"/>
              </a:solidFill>
            </a:endParaRPr>
          </a:p>
        </p:txBody>
      </p:sp>
    </p:spTree>
    <p:extLst>
      <p:ext uri="{BB962C8B-B14F-4D97-AF65-F5344CB8AC3E}">
        <p14:creationId xmlns:p14="http://schemas.microsoft.com/office/powerpoint/2010/main" val="806740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smtClean="0"/>
              <a:t>Fee Remission Rates</a:t>
            </a:r>
            <a:endParaRPr lang="en-US" sz="2800" b="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946615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Fee Remission Rates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6" name="TextBox 5"/>
          <p:cNvSpPr txBox="1"/>
          <p:nvPr/>
        </p:nvSpPr>
        <p:spPr>
          <a:xfrm>
            <a:off x="533400" y="990600"/>
            <a:ext cx="7772400" cy="923330"/>
          </a:xfrm>
          <a:prstGeom prst="rect">
            <a:avLst/>
          </a:prstGeom>
          <a:noFill/>
        </p:spPr>
        <p:txBody>
          <a:bodyPr wrap="square" rtlCol="0">
            <a:spAutoFit/>
          </a:bodyPr>
          <a:lstStyle/>
          <a:p>
            <a:pPr marL="285750" indent="-285750" algn="l" rtl="0" fontAlgn="t">
              <a:buFont typeface="Arial" panose="020B0604020202020204" pitchFamily="34" charset="0"/>
              <a:buChar char="•"/>
              <a:defRPr/>
            </a:pPr>
            <a:r>
              <a:rPr lang="en-US" dirty="0">
                <a:latin typeface="Calibri" panose="020F0502020204030204" pitchFamily="34" charset="0"/>
                <a:cs typeface="Calibri" panose="020F0502020204030204" pitchFamily="34" charset="0"/>
              </a:rPr>
              <a:t>FY24 fee remission updated in HCP on October 17, 2023</a:t>
            </a:r>
          </a:p>
          <a:p>
            <a:pPr marL="285750" indent="-285750" algn="l" rtl="0" fontAlgn="t">
              <a:buFont typeface="Arial" panose="020B0604020202020204" pitchFamily="34" charset="0"/>
              <a:buChar char="•"/>
              <a:defRPr/>
            </a:pPr>
            <a:r>
              <a:rPr lang="en-US" dirty="0" smtClean="0">
                <a:latin typeface="+mn-lt"/>
              </a:rPr>
              <a:t>FY24 </a:t>
            </a:r>
            <a:r>
              <a:rPr lang="en-US" dirty="0">
                <a:latin typeface="+mn-lt"/>
              </a:rPr>
              <a:t>rates </a:t>
            </a:r>
            <a:r>
              <a:rPr lang="en-US" dirty="0" smtClean="0">
                <a:latin typeface="+mn-lt"/>
              </a:rPr>
              <a:t>used </a:t>
            </a:r>
            <a:r>
              <a:rPr lang="en-US" dirty="0">
                <a:latin typeface="+mn-lt"/>
              </a:rPr>
              <a:t>for planning </a:t>
            </a:r>
            <a:r>
              <a:rPr lang="en-US" dirty="0" smtClean="0">
                <a:latin typeface="+mn-lt"/>
              </a:rPr>
              <a:t>from 10/17/23 through 2/4/24</a:t>
            </a:r>
          </a:p>
          <a:p>
            <a:pPr marL="285750" indent="-285750" algn="l" rtl="0" fontAlgn="t">
              <a:buFont typeface="Arial" panose="020B0604020202020204" pitchFamily="34" charset="0"/>
              <a:buChar char="•"/>
              <a:defRPr/>
            </a:pPr>
            <a:r>
              <a:rPr lang="en-US" dirty="0">
                <a:latin typeface="Calibri" panose="020F0502020204030204" pitchFamily="34" charset="0"/>
                <a:cs typeface="Calibri" panose="020F0502020204030204" pitchFamily="34" charset="0"/>
              </a:rPr>
              <a:t>FY25 fee remission added in HCP on March 1, </a:t>
            </a:r>
            <a:r>
              <a:rPr lang="en-US" dirty="0" smtClean="0">
                <a:latin typeface="Calibri" panose="020F0502020204030204" pitchFamily="34" charset="0"/>
                <a:cs typeface="Calibri" panose="020F0502020204030204" pitchFamily="34" charset="0"/>
              </a:rPr>
              <a:t>2024</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https://calplanning.berkeley.edu/navigating-human-capital-planning-hcp/fee-remission</a:t>
            </a:r>
            <a:endParaRPr lang="en-US" sz="2000" dirty="0">
              <a:solidFill>
                <a:schemeClr val="tx2"/>
              </a:solidFill>
            </a:endParaRPr>
          </a:p>
        </p:txBody>
      </p:sp>
      <p:pic>
        <p:nvPicPr>
          <p:cNvPr id="4" name="Picture 3"/>
          <p:cNvPicPr>
            <a:picLocks noChangeAspect="1"/>
          </p:cNvPicPr>
          <p:nvPr/>
        </p:nvPicPr>
        <p:blipFill>
          <a:blip r:embed="rId2"/>
          <a:stretch>
            <a:fillRect/>
          </a:stretch>
        </p:blipFill>
        <p:spPr>
          <a:xfrm>
            <a:off x="2247780" y="2241489"/>
            <a:ext cx="4648439" cy="2375022"/>
          </a:xfrm>
          <a:prstGeom prst="rect">
            <a:avLst/>
          </a:prstGeom>
        </p:spPr>
      </p:pic>
    </p:spTree>
    <p:extLst>
      <p:ext uri="{BB962C8B-B14F-4D97-AF65-F5344CB8AC3E}">
        <p14:creationId xmlns:p14="http://schemas.microsoft.com/office/powerpoint/2010/main" val="1365154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smtClean="0"/>
              <a:t>HCP Data </a:t>
            </a:r>
            <a:r>
              <a:rPr lang="en-US" sz="2800" b="0" dirty="0"/>
              <a:t>Seeded in </a:t>
            </a:r>
            <a:r>
              <a:rPr lang="en-US" sz="2800" b="0" dirty="0" smtClean="0"/>
              <a:t>FY25 </a:t>
            </a:r>
            <a:r>
              <a:rPr lang="en-US" sz="2800" b="0" dirty="0"/>
              <a:t>Operating Budget</a:t>
            </a:r>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243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HCP FY24 Forecast Copied to FY25 Operating Budget</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57199" y="1103949"/>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Monthly Pay Rates</a:t>
            </a:r>
          </a:p>
        </p:txBody>
      </p:sp>
      <p:sp>
        <p:nvSpPr>
          <p:cNvPr id="7" name="object 4"/>
          <p:cNvSpPr txBox="1"/>
          <p:nvPr/>
        </p:nvSpPr>
        <p:spPr>
          <a:xfrm>
            <a:off x="3416171" y="1103949"/>
            <a:ext cx="5165088" cy="1227900"/>
          </a:xfrm>
          <a:prstGeom prst="rect">
            <a:avLst/>
          </a:prstGeom>
        </p:spPr>
        <p:txBody>
          <a:bodyPr vert="horz" wrap="square" lIns="0" tIns="12065" rIns="0" bIns="0" rtlCol="0">
            <a:spAutoFit/>
          </a:bodyPr>
          <a:lstStyle/>
          <a:p>
            <a:pPr marR="5080">
              <a:lnSpc>
                <a:spcPct val="100000"/>
              </a:lnSpc>
              <a:spcAft>
                <a:spcPts val="600"/>
              </a:spcAft>
              <a:tabLst>
                <a:tab pos="299085" algn="l"/>
                <a:tab pos="299720" algn="l"/>
              </a:tabLst>
            </a:pPr>
            <a:r>
              <a:rPr lang="en-US" sz="1600" dirty="0" smtClean="0">
                <a:latin typeface="Calibri"/>
                <a:cs typeface="Calibri"/>
              </a:rPr>
              <a:t>Copied with a 4.2% increase over FY24 Jun pay rate for:</a:t>
            </a:r>
          </a:p>
          <a:p>
            <a:pPr marL="285750" marR="5080" indent="-285750">
              <a:lnSpc>
                <a:spcPct val="100000"/>
              </a:lnSpc>
              <a:spcAft>
                <a:spcPts val="600"/>
              </a:spcAft>
              <a:buFont typeface="Arial" panose="020B0604020202020204" pitchFamily="34" charset="0"/>
              <a:buChar char="•"/>
              <a:tabLst>
                <a:tab pos="299085" algn="l"/>
                <a:tab pos="299720" algn="l"/>
              </a:tabLst>
            </a:pPr>
            <a:r>
              <a:rPr lang="en-US" sz="1600" dirty="0" smtClean="0">
                <a:latin typeface="Calibri"/>
                <a:cs typeface="Calibri"/>
              </a:rPr>
              <a:t>Individually-planned employees</a:t>
            </a:r>
          </a:p>
          <a:p>
            <a:pPr marL="285750" marR="5080" indent="-285750">
              <a:lnSpc>
                <a:spcPct val="100000"/>
              </a:lnSpc>
              <a:spcAft>
                <a:spcPts val="600"/>
              </a:spcAft>
              <a:buFont typeface="Arial" panose="020B0604020202020204" pitchFamily="34" charset="0"/>
              <a:buChar char="•"/>
              <a:tabLst>
                <a:tab pos="299085" algn="l"/>
                <a:tab pos="299720" algn="l"/>
              </a:tabLst>
            </a:pPr>
            <a:r>
              <a:rPr lang="en-US" sz="1600" dirty="0" smtClean="0">
                <a:latin typeface="Calibri"/>
                <a:cs typeface="Calibri"/>
              </a:rPr>
              <a:t>To Be Hired employees</a:t>
            </a:r>
          </a:p>
          <a:p>
            <a:pPr marR="5080">
              <a:lnSpc>
                <a:spcPct val="100000"/>
              </a:lnSpc>
              <a:spcAft>
                <a:spcPts val="600"/>
              </a:spcAft>
              <a:tabLst>
                <a:tab pos="299085" algn="l"/>
                <a:tab pos="299720" algn="l"/>
              </a:tabLst>
            </a:pPr>
            <a:r>
              <a:rPr lang="en-US" sz="1600" dirty="0" smtClean="0">
                <a:latin typeface="Calibri"/>
                <a:cs typeface="Calibri"/>
              </a:rPr>
              <a:t>Increase amounts vary by union; see Release Notes for details</a:t>
            </a:r>
          </a:p>
        </p:txBody>
      </p:sp>
      <p:cxnSp>
        <p:nvCxnSpPr>
          <p:cNvPr id="8" name="Straight Connector 7"/>
          <p:cNvCxnSpPr/>
          <p:nvPr/>
        </p:nvCxnSpPr>
        <p:spPr>
          <a:xfrm>
            <a:off x="3200400" y="914400"/>
            <a:ext cx="0" cy="504164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457199" y="3018196"/>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Pooled Positions</a:t>
            </a:r>
          </a:p>
        </p:txBody>
      </p:sp>
      <p:sp>
        <p:nvSpPr>
          <p:cNvPr id="10" name="object 4"/>
          <p:cNvSpPr txBox="1"/>
          <p:nvPr/>
        </p:nvSpPr>
        <p:spPr>
          <a:xfrm>
            <a:off x="3416171" y="3018196"/>
            <a:ext cx="5165088" cy="807272"/>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Increased by 4.2% over FY24</a:t>
            </a:r>
          </a:p>
          <a:p>
            <a:pPr marL="12065" marR="5080">
              <a:spcBef>
                <a:spcPts val="95"/>
              </a:spcBef>
              <a:tabLst>
                <a:tab pos="299085" algn="l"/>
                <a:tab pos="299720" algn="l"/>
              </a:tabLst>
            </a:pPr>
            <a:r>
              <a:rPr lang="en-US" sz="1600" dirty="0" smtClean="0">
                <a:latin typeface="+mn-lt"/>
              </a:rPr>
              <a:t>See the </a:t>
            </a:r>
            <a:r>
              <a:rPr lang="en-US" sz="1600" dirty="0" smtClean="0">
                <a:latin typeface="+mn-lt"/>
                <a:hlinkClick r:id="rId2"/>
              </a:rPr>
              <a:t>job code-to-pooled position mapping file</a:t>
            </a:r>
            <a:endParaRPr lang="en-US" sz="1600" dirty="0" smtClean="0">
              <a:latin typeface="+mn-lt"/>
            </a:endParaRPr>
          </a:p>
          <a:p>
            <a:pPr marL="12065" marR="5080">
              <a:lnSpc>
                <a:spcPct val="100000"/>
              </a:lnSpc>
              <a:spcBef>
                <a:spcPts val="95"/>
              </a:spcBef>
              <a:tabLst>
                <a:tab pos="299085" algn="l"/>
                <a:tab pos="299720" algn="l"/>
              </a:tabLst>
            </a:pPr>
            <a:endParaRPr lang="en-US" sz="1600" dirty="0" smtClean="0">
              <a:latin typeface="Calibri"/>
              <a:cs typeface="Calibri"/>
            </a:endParaRPr>
          </a:p>
        </p:txBody>
      </p:sp>
      <p:sp>
        <p:nvSpPr>
          <p:cNvPr id="11" name="object 4"/>
          <p:cNvSpPr txBox="1"/>
          <p:nvPr/>
        </p:nvSpPr>
        <p:spPr>
          <a:xfrm>
            <a:off x="457199" y="3930611"/>
            <a:ext cx="228600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DeptID Comp Adjustments</a:t>
            </a:r>
          </a:p>
        </p:txBody>
      </p:sp>
      <p:sp>
        <p:nvSpPr>
          <p:cNvPr id="16" name="object 4"/>
          <p:cNvSpPr txBox="1"/>
          <p:nvPr/>
        </p:nvSpPr>
        <p:spPr>
          <a:xfrm>
            <a:off x="3416171" y="3932596"/>
            <a:ext cx="5165088"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Not copied to FY25</a:t>
            </a:r>
          </a:p>
        </p:txBody>
      </p:sp>
      <p:sp>
        <p:nvSpPr>
          <p:cNvPr id="17" name="Rectangle 1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2"/>
                </a:solidFill>
              </a:rPr>
              <a:t>https</a:t>
            </a:r>
            <a:r>
              <a:rPr lang="en-US" sz="2000" dirty="0">
                <a:solidFill>
                  <a:schemeClr val="tx2"/>
                </a:solidFill>
              </a:rPr>
              <a:t>://</a:t>
            </a:r>
            <a:r>
              <a:rPr lang="en-US" sz="2000" dirty="0" smtClean="0">
                <a:solidFill>
                  <a:schemeClr val="tx2"/>
                </a:solidFill>
              </a:rPr>
              <a:t>calplanning.berkeley.edu/release-notes/march-2024-release-notes</a:t>
            </a:r>
            <a:endParaRPr lang="en-US" sz="2000" dirty="0">
              <a:solidFill>
                <a:schemeClr val="tx2"/>
              </a:solidFill>
            </a:endParaRPr>
          </a:p>
        </p:txBody>
      </p:sp>
    </p:spTree>
    <p:extLst>
      <p:ext uri="{BB962C8B-B14F-4D97-AF65-F5344CB8AC3E}">
        <p14:creationId xmlns:p14="http://schemas.microsoft.com/office/powerpoint/2010/main" val="3881209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Planning for Existing and To Be Hired Employees</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Rectangle 3"/>
          <p:cNvSpPr/>
          <p:nvPr/>
        </p:nvSpPr>
        <p:spPr>
          <a:xfrm>
            <a:off x="4038601" y="1726423"/>
            <a:ext cx="4343400" cy="4674377"/>
          </a:xfrm>
          <a:prstGeom prst="rect">
            <a:avLst/>
          </a:prstGeom>
        </p:spPr>
        <p:txBody>
          <a:bodyPr wrap="square">
            <a:spAutoFit/>
          </a:bodyPr>
          <a:lstStyle/>
          <a:p>
            <a:pPr marL="12065" marR="5080">
              <a:lnSpc>
                <a:spcPct val="100000"/>
              </a:lnSpc>
              <a:tabLst>
                <a:tab pos="299085" algn="l"/>
                <a:tab pos="299720" algn="l"/>
              </a:tabLst>
            </a:pPr>
            <a:r>
              <a:rPr lang="en-US" sz="1400" b="1" dirty="0" smtClean="0">
                <a:solidFill>
                  <a:schemeClr val="tx2"/>
                </a:solidFill>
                <a:latin typeface="Calibri"/>
                <a:cs typeface="Calibri"/>
              </a:rPr>
              <a:t>Create backups</a:t>
            </a:r>
          </a:p>
          <a:p>
            <a:pPr marL="12065" marR="5080">
              <a:lnSpc>
                <a:spcPct val="100000"/>
              </a:lnSpc>
              <a:spcAft>
                <a:spcPts val="600"/>
              </a:spcAft>
              <a:tabLst>
                <a:tab pos="299085" algn="l"/>
                <a:tab pos="299720" algn="l"/>
              </a:tabLst>
            </a:pPr>
            <a:r>
              <a:rPr lang="en-US" sz="1200" dirty="0" smtClean="0">
                <a:latin typeface="Calibri"/>
                <a:cs typeface="Calibri"/>
              </a:rPr>
              <a:t>Save backup copies of Monthly Pay Rate and Distributions tabs on the Manage Existing Employees and Job Codes task.</a:t>
            </a:r>
          </a:p>
          <a:p>
            <a:pPr marL="12065" marR="5080">
              <a:lnSpc>
                <a:spcPct val="100000"/>
              </a:lnSpc>
              <a:spcBef>
                <a:spcPts val="600"/>
              </a:spcBef>
              <a:tabLst>
                <a:tab pos="299085" algn="l"/>
                <a:tab pos="299720" algn="l"/>
              </a:tabLst>
            </a:pPr>
            <a:r>
              <a:rPr lang="en-US" sz="1400" b="1" dirty="0" smtClean="0">
                <a:solidFill>
                  <a:schemeClr val="tx2"/>
                </a:solidFill>
                <a:latin typeface="Calibri"/>
                <a:cs typeface="Calibri"/>
              </a:rPr>
              <a:t>Compare HCP to your budget</a:t>
            </a:r>
            <a:endParaRPr lang="en-US" sz="1400" dirty="0" smtClean="0">
              <a:latin typeface="Calibri"/>
              <a:cs typeface="Calibri"/>
            </a:endParaRPr>
          </a:p>
          <a:p>
            <a:pPr marL="12065" marR="5080">
              <a:lnSpc>
                <a:spcPct val="100000"/>
              </a:lnSpc>
              <a:spcAft>
                <a:spcPts val="600"/>
              </a:spcAft>
              <a:tabLst>
                <a:tab pos="299085" algn="l"/>
                <a:tab pos="299720" algn="l"/>
              </a:tabLst>
            </a:pPr>
            <a:r>
              <a:rPr lang="en-US" sz="1200" dirty="0" smtClean="0">
                <a:latin typeface="Calibri"/>
                <a:cs typeface="Calibri"/>
              </a:rPr>
              <a:t>Compare Compensation Drill Through to your offline salary expense by employee. Edit Employee Details in Monthly Pay Rate and Distributions tabs as needed.</a:t>
            </a:r>
          </a:p>
          <a:p>
            <a:pPr marL="12065" marR="5080">
              <a:lnSpc>
                <a:spcPct val="100000"/>
              </a:lnSpc>
              <a:spcBef>
                <a:spcPts val="600"/>
              </a:spcBef>
              <a:tabLst>
                <a:tab pos="299085" algn="l"/>
                <a:tab pos="299720" algn="l"/>
              </a:tabLst>
            </a:pPr>
            <a:r>
              <a:rPr lang="en-US" sz="1400" b="1" dirty="0" smtClean="0">
                <a:solidFill>
                  <a:schemeClr val="tx2"/>
                </a:solidFill>
                <a:latin typeface="Calibri"/>
                <a:cs typeface="Calibri"/>
              </a:rPr>
              <a:t>Review </a:t>
            </a:r>
            <a:r>
              <a:rPr lang="en-US" sz="1400" b="1" dirty="0">
                <a:solidFill>
                  <a:schemeClr val="tx2"/>
                </a:solidFill>
                <a:latin typeface="Calibri"/>
                <a:cs typeface="Calibri"/>
              </a:rPr>
              <a:t>HCM Data </a:t>
            </a:r>
          </a:p>
          <a:p>
            <a:pPr marL="12065" marR="5080">
              <a:lnSpc>
                <a:spcPct val="100000"/>
              </a:lnSpc>
              <a:spcAft>
                <a:spcPts val="600"/>
              </a:spcAft>
              <a:tabLst>
                <a:tab pos="299085" algn="l"/>
                <a:tab pos="299720" algn="l"/>
              </a:tabLst>
            </a:pPr>
            <a:r>
              <a:rPr lang="en-US" sz="1200" dirty="0" smtClean="0">
                <a:latin typeface="Calibri"/>
                <a:cs typeface="Calibri"/>
              </a:rPr>
              <a:t>to Add to Plan one Dept ID at a time. Brings data from UCPath into CalPlanning.</a:t>
            </a:r>
          </a:p>
          <a:p>
            <a:pPr marL="12065" marR="5080">
              <a:lnSpc>
                <a:spcPct val="100000"/>
              </a:lnSpc>
              <a:spcBef>
                <a:spcPts val="600"/>
              </a:spcBef>
              <a:tabLst>
                <a:tab pos="299085" algn="l"/>
                <a:tab pos="299720" algn="l"/>
              </a:tabLst>
            </a:pPr>
            <a:r>
              <a:rPr lang="en-US" sz="1400" b="1" dirty="0" smtClean="0">
                <a:solidFill>
                  <a:schemeClr val="tx2"/>
                </a:solidFill>
                <a:latin typeface="Calibri"/>
                <a:cs typeface="Calibri"/>
              </a:rPr>
              <a:t>Update employees with changes</a:t>
            </a:r>
            <a:endParaRPr lang="en-US" sz="1400" dirty="0" smtClean="0">
              <a:latin typeface="Calibri"/>
              <a:cs typeface="Calibri"/>
            </a:endParaRPr>
          </a:p>
          <a:p>
            <a:pPr marL="12065" marR="5080">
              <a:lnSpc>
                <a:spcPct val="100000"/>
              </a:lnSpc>
              <a:spcAft>
                <a:spcPts val="600"/>
              </a:spcAft>
              <a:tabLst>
                <a:tab pos="299085" algn="l"/>
                <a:tab pos="299720" algn="l"/>
              </a:tabLst>
            </a:pPr>
            <a:r>
              <a:rPr lang="en-US" sz="1200" dirty="0" smtClean="0">
                <a:latin typeface="Calibri"/>
                <a:cs typeface="Calibri"/>
              </a:rPr>
              <a:t>Update Manage Existing Employees and Job Codes Monthly Pay Rate and Distributions tabs for employees who will leave or change job code, DeptID, fund type, or Chart1.</a:t>
            </a:r>
          </a:p>
          <a:p>
            <a:pPr marL="12065" marR="5080">
              <a:lnSpc>
                <a:spcPct val="100000"/>
              </a:lnSpc>
              <a:spcBef>
                <a:spcPts val="600"/>
              </a:spcBef>
              <a:tabLst>
                <a:tab pos="299085" algn="l"/>
                <a:tab pos="299720" algn="l"/>
              </a:tabLst>
            </a:pPr>
            <a:r>
              <a:rPr lang="en-US" sz="1400" b="1" dirty="0" smtClean="0">
                <a:solidFill>
                  <a:schemeClr val="tx2"/>
                </a:solidFill>
                <a:latin typeface="Calibri"/>
                <a:cs typeface="Calibri"/>
              </a:rPr>
              <a:t>To Be Hired Employees</a:t>
            </a:r>
            <a:endParaRPr lang="en-US" sz="1400" dirty="0" smtClean="0">
              <a:latin typeface="Calibri"/>
              <a:cs typeface="Calibri"/>
            </a:endParaRPr>
          </a:p>
          <a:p>
            <a:pPr marL="12065" marR="5080">
              <a:lnSpc>
                <a:spcPct val="100000"/>
              </a:lnSpc>
              <a:spcAft>
                <a:spcPts val="600"/>
              </a:spcAft>
              <a:tabLst>
                <a:tab pos="299085" algn="l"/>
                <a:tab pos="299720" algn="l"/>
              </a:tabLst>
            </a:pPr>
            <a:r>
              <a:rPr lang="en-US" sz="1200" dirty="0" smtClean="0">
                <a:latin typeface="Calibri"/>
                <a:cs typeface="Calibri"/>
              </a:rPr>
              <a:t>Confirm that To Be Hired employees reflect the open positions in UCPath that the team intends to fill. If you Added HCM Data to Plan for all employees in a DeptID, you will need to re-enter the data for the To Be Hired employees. Refer to the backup copies you made at the start of the process.</a:t>
            </a:r>
          </a:p>
        </p:txBody>
      </p:sp>
      <p:graphicFrame>
        <p:nvGraphicFramePr>
          <p:cNvPr id="5" name="Diagram 4"/>
          <p:cNvGraphicFramePr/>
          <p:nvPr>
            <p:extLst/>
          </p:nvPr>
        </p:nvGraphicFramePr>
        <p:xfrm>
          <a:off x="401449" y="1828800"/>
          <a:ext cx="3560951"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1449" y="1082829"/>
            <a:ext cx="8132951" cy="369332"/>
          </a:xfrm>
          <a:prstGeom prst="rect">
            <a:avLst/>
          </a:prstGeom>
          <a:solidFill>
            <a:schemeClr val="bg1">
              <a:lumMod val="85000"/>
            </a:schemeClr>
          </a:solidFill>
        </p:spPr>
        <p:txBody>
          <a:bodyPr wrap="square" rtlCol="0">
            <a:spAutoFit/>
          </a:bodyPr>
          <a:lstStyle/>
          <a:p>
            <a:r>
              <a:rPr lang="en-US" sz="1800" dirty="0" smtClean="0">
                <a:latin typeface="+mn-lt"/>
              </a:rPr>
              <a:t>Forms </a:t>
            </a:r>
            <a:r>
              <a:rPr lang="en-US" sz="1800" dirty="0">
                <a:latin typeface="+mn-lt"/>
              </a:rPr>
              <a:t>and processes </a:t>
            </a:r>
            <a:r>
              <a:rPr lang="en-US" sz="1800" dirty="0" smtClean="0">
                <a:latin typeface="+mn-lt"/>
              </a:rPr>
              <a:t>to </a:t>
            </a:r>
            <a:r>
              <a:rPr lang="en-US" sz="1800" dirty="0">
                <a:latin typeface="+mn-lt"/>
              </a:rPr>
              <a:t>help you plan for existing and to be hired </a:t>
            </a:r>
            <a:r>
              <a:rPr lang="en-US" sz="1800" dirty="0" smtClean="0">
                <a:latin typeface="+mn-lt"/>
              </a:rPr>
              <a:t>employees: </a:t>
            </a:r>
            <a:endParaRPr lang="en-US" dirty="0">
              <a:latin typeface="+mn-lt"/>
            </a:endParaRPr>
          </a:p>
        </p:txBody>
      </p:sp>
    </p:spTree>
    <p:extLst>
      <p:ext uri="{BB962C8B-B14F-4D97-AF65-F5344CB8AC3E}">
        <p14:creationId xmlns:p14="http://schemas.microsoft.com/office/powerpoint/2010/main" val="81416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Backup HCP Data</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7" name="TextBox 6"/>
          <p:cNvSpPr txBox="1"/>
          <p:nvPr/>
        </p:nvSpPr>
        <p:spPr>
          <a:xfrm>
            <a:off x="381000" y="990600"/>
            <a:ext cx="7010400" cy="1831271"/>
          </a:xfrm>
          <a:prstGeom prst="rect">
            <a:avLst/>
          </a:prstGeom>
          <a:noFill/>
        </p:spPr>
        <p:txBody>
          <a:bodyPr wrap="square" rtlCol="0">
            <a:spAutoFit/>
          </a:bodyPr>
          <a:lstStyle/>
          <a:p>
            <a:pPr>
              <a:spcAft>
                <a:spcPts val="600"/>
              </a:spcAft>
            </a:pPr>
            <a:r>
              <a:rPr lang="en-US" dirty="0" smtClean="0"/>
              <a:t>Backup from the Manage Existing Employees and Job Codes task:</a:t>
            </a:r>
          </a:p>
          <a:p>
            <a:pPr marL="285750" indent="-285750">
              <a:buFont typeface="Arial" panose="020B0604020202020204" pitchFamily="34" charset="0"/>
              <a:buChar char="•"/>
            </a:pPr>
            <a:r>
              <a:rPr lang="en-US" dirty="0" smtClean="0"/>
              <a:t>Monthly Pay Rate</a:t>
            </a:r>
          </a:p>
          <a:p>
            <a:pPr marL="285750" indent="-285750">
              <a:buFont typeface="Arial" panose="020B0604020202020204" pitchFamily="34" charset="0"/>
              <a:buChar char="•"/>
            </a:pPr>
            <a:r>
              <a:rPr lang="en-US" dirty="0" smtClean="0"/>
              <a:t>Distributions</a:t>
            </a:r>
          </a:p>
          <a:p>
            <a:pPr marL="285750" indent="-285750">
              <a:buFont typeface="Arial" panose="020B0604020202020204" pitchFamily="34" charset="0"/>
              <a:buChar char="•"/>
            </a:pPr>
            <a:endParaRPr lang="en-US" dirty="0"/>
          </a:p>
          <a:p>
            <a:r>
              <a:rPr lang="en-US" dirty="0" smtClean="0"/>
              <a:t>From the menu, select Tools / Export as Spreadsheet</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017" y="2743200"/>
            <a:ext cx="1813967" cy="2924175"/>
          </a:xfrm>
          <a:prstGeom prst="rect">
            <a:avLst/>
          </a:prstGeom>
        </p:spPr>
      </p:pic>
    </p:spTree>
    <p:extLst>
      <p:ext uri="{BB962C8B-B14F-4D97-AF65-F5344CB8AC3E}">
        <p14:creationId xmlns:p14="http://schemas.microsoft.com/office/powerpoint/2010/main" val="5434897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smtClean="0"/>
              <a:t>Review HCM Data to Add to Plan</a:t>
            </a:r>
            <a:endParaRPr lang="en-US" sz="2800" b="0" dirty="0"/>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397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Review HCM Data to Add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4" name="object 4"/>
          <p:cNvSpPr txBox="1"/>
          <p:nvPr/>
        </p:nvSpPr>
        <p:spPr>
          <a:xfrm>
            <a:off x="470029" y="962614"/>
            <a:ext cx="8124059" cy="319959"/>
          </a:xfrm>
          <a:prstGeom prst="rect">
            <a:avLst/>
          </a:prstGeom>
        </p:spPr>
        <p:txBody>
          <a:bodyPr vert="horz" wrap="square" lIns="0" tIns="12065" rIns="0" bIns="0" rtlCol="0">
            <a:spAutoFit/>
          </a:bodyPr>
          <a:lstStyle/>
          <a:p>
            <a:pPr marL="12065" marR="5080">
              <a:lnSpc>
                <a:spcPct val="100000"/>
              </a:lnSpc>
              <a:spcAft>
                <a:spcPts val="1200"/>
              </a:spcAft>
              <a:tabLst>
                <a:tab pos="299085" algn="l"/>
                <a:tab pos="299720" algn="l"/>
              </a:tabLst>
            </a:pPr>
            <a:r>
              <a:rPr lang="en-US" sz="2000" dirty="0" smtClean="0">
                <a:solidFill>
                  <a:srgbClr val="002060"/>
                </a:solidFill>
                <a:latin typeface="Calibri"/>
                <a:cs typeface="Calibri"/>
              </a:rPr>
              <a:t>Task and form helps you update your plan with:</a:t>
            </a:r>
          </a:p>
        </p:txBody>
      </p:sp>
      <p:sp>
        <p:nvSpPr>
          <p:cNvPr id="9" name="object 4"/>
          <p:cNvSpPr txBox="1"/>
          <p:nvPr/>
        </p:nvSpPr>
        <p:spPr>
          <a:xfrm>
            <a:off x="473823" y="1523854"/>
            <a:ext cx="4021978" cy="2895600"/>
          </a:xfrm>
          <a:prstGeom prst="rect">
            <a:avLst/>
          </a:prstGeom>
        </p:spPr>
        <p:txBody>
          <a:bodyPr vert="horz" wrap="square" lIns="0" tIns="12065" rIns="0" bIns="0" rtlCol="0">
            <a:spAutoFit/>
          </a:bodyPr>
          <a:lstStyle/>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smtClean="0">
                <a:solidFill>
                  <a:srgbClr val="002060"/>
                </a:solidFill>
                <a:latin typeface="Calibri"/>
                <a:cs typeface="Calibri"/>
              </a:rPr>
              <a:t>Current and future pay rates and distributions for existing employees</a:t>
            </a:r>
          </a:p>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smtClean="0">
                <a:solidFill>
                  <a:srgbClr val="002060"/>
                </a:solidFill>
                <a:latin typeface="Calibri"/>
                <a:cs typeface="Calibri"/>
              </a:rPr>
              <a:t>New hires and transfers into your department</a:t>
            </a:r>
          </a:p>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smtClean="0">
                <a:solidFill>
                  <a:srgbClr val="002060"/>
                </a:solidFill>
                <a:latin typeface="Calibri"/>
                <a:cs typeface="Calibri"/>
              </a:rPr>
              <a:t>Employees who have left your department and should be removed from your plan</a:t>
            </a:r>
          </a:p>
          <a:p>
            <a:pPr marL="12065" marR="5080">
              <a:lnSpc>
                <a:spcPct val="100000"/>
              </a:lnSpc>
              <a:spcBef>
                <a:spcPts val="95"/>
              </a:spcBef>
              <a:tabLst>
                <a:tab pos="299085" algn="l"/>
                <a:tab pos="299720" algn="l"/>
              </a:tabLst>
            </a:pPr>
            <a:endParaRPr lang="en-US" sz="1600" dirty="0" smtClean="0">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3854"/>
            <a:ext cx="3289300" cy="3524250"/>
          </a:xfrm>
          <a:prstGeom prst="rect">
            <a:avLst/>
          </a:prstGeom>
        </p:spPr>
      </p:pic>
    </p:spTree>
    <p:extLst>
      <p:ext uri="{BB962C8B-B14F-4D97-AF65-F5344CB8AC3E}">
        <p14:creationId xmlns:p14="http://schemas.microsoft.com/office/powerpoint/2010/main" val="37321663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874598"/>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FY25 Salary increases and timing in </a:t>
            </a:r>
            <a:br>
              <a:rPr lang="en-US" sz="2800" b="0" dirty="0" smtClean="0"/>
            </a:br>
            <a:r>
              <a:rPr lang="en-US" sz="2800" b="0" dirty="0" smtClean="0"/>
              <a:t>Review HCM data to add to plan</a:t>
            </a:r>
            <a:endParaRPr sz="2800" b="0" spc="-10" dirty="0"/>
          </a:p>
        </p:txBody>
      </p:sp>
      <p:sp>
        <p:nvSpPr>
          <p:cNvPr id="3" name="object 3"/>
          <p:cNvSpPr/>
          <p:nvPr/>
        </p:nvSpPr>
        <p:spPr>
          <a:xfrm>
            <a:off x="401449" y="129540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graphicFrame>
        <p:nvGraphicFramePr>
          <p:cNvPr id="7" name="Table 6"/>
          <p:cNvGraphicFramePr>
            <a:graphicFrameLocks noGrp="1"/>
          </p:cNvGraphicFramePr>
          <p:nvPr>
            <p:extLst/>
          </p:nvPr>
        </p:nvGraphicFramePr>
        <p:xfrm>
          <a:off x="1446170" y="1447800"/>
          <a:ext cx="7162800" cy="482459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60245966"/>
                    </a:ext>
                  </a:extLst>
                </a:gridCol>
                <a:gridCol w="914400">
                  <a:extLst>
                    <a:ext uri="{9D8B030D-6E8A-4147-A177-3AD203B41FA5}">
                      <a16:colId xmlns:a16="http://schemas.microsoft.com/office/drawing/2014/main" val="2798011397"/>
                    </a:ext>
                  </a:extLst>
                </a:gridCol>
                <a:gridCol w="4114800">
                  <a:extLst>
                    <a:ext uri="{9D8B030D-6E8A-4147-A177-3AD203B41FA5}">
                      <a16:colId xmlns:a16="http://schemas.microsoft.com/office/drawing/2014/main" val="613486761"/>
                    </a:ext>
                  </a:extLst>
                </a:gridCol>
              </a:tblGrid>
              <a:tr h="268041">
                <a:tc>
                  <a:txBody>
                    <a:bodyPr/>
                    <a:lstStyle/>
                    <a:p>
                      <a:pPr rtl="0" fontAlgn="ctr">
                        <a:spcBef>
                          <a:spcPts val="0"/>
                        </a:spcBef>
                        <a:spcAft>
                          <a:spcPts val="0"/>
                        </a:spcAft>
                      </a:pPr>
                      <a:r>
                        <a:rPr lang="en-US" sz="1200" b="0" i="0" u="none" strike="noStrike" dirty="0">
                          <a:solidFill>
                            <a:srgbClr val="333333"/>
                          </a:solidFill>
                          <a:effectLst/>
                          <a:latin typeface="Calibri" panose="020F0502020204030204" pitchFamily="34" charset="0"/>
                        </a:rPr>
                        <a:t>Employee Type</a:t>
                      </a:r>
                      <a:endParaRPr lang="en-US" dirty="0">
                        <a:effectLst/>
                      </a:endParaRPr>
                    </a:p>
                  </a:txBody>
                  <a:tcPr marL="63500" marR="63500" marT="63500" marB="63500" anchor="ctr"/>
                </a:tc>
                <a:tc>
                  <a:txBody>
                    <a:bodyPr/>
                    <a:lstStyle/>
                    <a:p>
                      <a:pPr algn="l" rtl="0" fontAlgn="ctr">
                        <a:spcBef>
                          <a:spcPts val="0"/>
                        </a:spcBef>
                        <a:spcAft>
                          <a:spcPts val="0"/>
                        </a:spcAft>
                      </a:pPr>
                      <a:r>
                        <a:rPr lang="en-US" sz="1200" b="0" i="0" u="none" strike="noStrike" dirty="0">
                          <a:solidFill>
                            <a:srgbClr val="333333"/>
                          </a:solidFill>
                          <a:effectLst/>
                          <a:latin typeface="Calibri" panose="020F0502020204030204" pitchFamily="34" charset="0"/>
                        </a:rPr>
                        <a:t>Union Code</a:t>
                      </a:r>
                      <a:endParaRPr lang="en-US" dirty="0">
                        <a:effectLst/>
                      </a:endParaRPr>
                    </a:p>
                  </a:txBody>
                  <a:tcPr marL="63500" marR="63500" marT="63500" marB="63500" anchor="ctr"/>
                </a:tc>
                <a:tc>
                  <a:txBody>
                    <a:bodyPr/>
                    <a:lstStyle/>
                    <a:p>
                      <a:pPr rtl="0" fontAlgn="ctr">
                        <a:spcBef>
                          <a:spcPts val="0"/>
                        </a:spcBef>
                        <a:spcAft>
                          <a:spcPts val="0"/>
                        </a:spcAft>
                      </a:pPr>
                      <a:r>
                        <a:rPr lang="en-US" sz="1200" b="0" i="0" u="none" strike="noStrike">
                          <a:solidFill>
                            <a:srgbClr val="333333"/>
                          </a:solidFill>
                          <a:effectLst/>
                          <a:latin typeface="Calibri" panose="020F0502020204030204" pitchFamily="34" charset="0"/>
                        </a:rPr>
                        <a:t>FY25 Monthly Pay Rate Increase</a:t>
                      </a:r>
                      <a:endParaRPr lang="en-US">
                        <a:effectLst/>
                      </a:endParaRPr>
                    </a:p>
                  </a:txBody>
                  <a:tcPr marL="63500" marR="63500" marT="63500" marB="63500" anchor="ctr"/>
                </a:tc>
                <a:extLst>
                  <a:ext uri="{0D108BD9-81ED-4DB2-BD59-A6C34878D82A}">
                    <a16:rowId xmlns:a16="http://schemas.microsoft.com/office/drawing/2014/main" val="2005680164"/>
                  </a:ext>
                </a:extLst>
              </a:tr>
              <a:tr h="422508">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Ladder-Rank Faculty</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A1 &amp; A2</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4.2% range adjustment eff Oct 1</a:t>
                      </a:r>
                      <a:br>
                        <a:rPr lang="en-US" sz="1000" b="0" i="0" u="none" strike="noStrike">
                          <a:solidFill>
                            <a:srgbClr val="333333"/>
                          </a:solidFill>
                          <a:effectLst/>
                          <a:latin typeface="Calibri" panose="020F0502020204030204" pitchFamily="34" charset="0"/>
                        </a:rPr>
                      </a:br>
                      <a:r>
                        <a:rPr lang="en-US" sz="1000" b="0" i="1" u="none" strike="noStrike">
                          <a:solidFill>
                            <a:srgbClr val="333333"/>
                          </a:solidFill>
                          <a:effectLst/>
                          <a:latin typeface="Calibri" panose="020F0502020204030204" pitchFamily="34" charset="0"/>
                        </a:rPr>
                        <a:t>(subject to change, contingent on State support)</a:t>
                      </a:r>
                      <a:endParaRPr lang="en-US" sz="1000">
                        <a:effectLst/>
                      </a:endParaRPr>
                    </a:p>
                  </a:txBody>
                  <a:tcPr marL="63500" marR="63500" marT="63500" marB="63500"/>
                </a:tc>
                <a:extLst>
                  <a:ext uri="{0D108BD9-81ED-4DB2-BD59-A6C34878D82A}">
                    <a16:rowId xmlns:a16="http://schemas.microsoft.com/office/drawing/2014/main" val="2662113833"/>
                  </a:ext>
                </a:extLst>
              </a:tr>
              <a:tr h="366959">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Non-Represented </a:t>
                      </a:r>
                      <a:endParaRPr lang="en-US" sz="1000" dirty="0">
                        <a:effectLst/>
                      </a:endParaRPr>
                    </a:p>
                  </a:txBody>
                  <a:tcPr marL="63500" marR="63500" marT="63500" marB="63500"/>
                </a:tc>
                <a:tc>
                  <a:txBody>
                    <a:bodyPr/>
                    <a:lstStyle/>
                    <a:p>
                      <a:pPr algn="l" fontAlgn="t"/>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4.2% increase eff Jul 1 </a:t>
                      </a:r>
                      <a:br>
                        <a:rPr lang="en-US" sz="1000" b="0" i="0" u="none" strike="noStrike" dirty="0">
                          <a:solidFill>
                            <a:srgbClr val="333333"/>
                          </a:solidFill>
                          <a:effectLst/>
                          <a:latin typeface="Calibri" panose="020F0502020204030204" pitchFamily="34" charset="0"/>
                        </a:rPr>
                      </a:br>
                      <a:r>
                        <a:rPr lang="en-US" sz="1000" b="0" i="1" u="none" strike="noStrike" dirty="0">
                          <a:solidFill>
                            <a:srgbClr val="333333"/>
                          </a:solidFill>
                          <a:effectLst/>
                          <a:latin typeface="Calibri" panose="020F0502020204030204" pitchFamily="34" charset="0"/>
                        </a:rPr>
                        <a:t>(subject to change, contingent on State support)</a:t>
                      </a:r>
                      <a:endParaRPr lang="en-US" sz="1000" dirty="0">
                        <a:effectLst/>
                      </a:endParaRPr>
                    </a:p>
                  </a:txBody>
                  <a:tcPr marL="63500" marR="63500" marT="63500" marB="63500"/>
                </a:tc>
                <a:extLst>
                  <a:ext uri="{0D108BD9-81ED-4DB2-BD59-A6C34878D82A}">
                    <a16:rowId xmlns:a16="http://schemas.microsoft.com/office/drawing/2014/main" val="3166279348"/>
                  </a:ext>
                </a:extLst>
              </a:tr>
              <a:tr h="239959">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CX - Clerical &amp; Allied Services</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CX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4.2% incr plus a step incr eff Jul 1</a:t>
                      </a:r>
                      <a:endParaRPr lang="en-US" sz="1000">
                        <a:effectLst/>
                      </a:endParaRPr>
                    </a:p>
                  </a:txBody>
                  <a:tcPr marL="63500" marR="63500" marT="63500" marB="63500"/>
                </a:tc>
                <a:extLst>
                  <a:ext uri="{0D108BD9-81ED-4DB2-BD59-A6C34878D82A}">
                    <a16:rowId xmlns:a16="http://schemas.microsoft.com/office/drawing/2014/main" val="275395672"/>
                  </a:ext>
                </a:extLst>
              </a:tr>
              <a:tr h="720748">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IX - Non-Senate Instructional</a:t>
                      </a:r>
                      <a:endParaRPr lang="en-US" sz="1000" dirty="0">
                        <a:effectLst/>
                      </a:endParaRPr>
                    </a:p>
                    <a:p>
                      <a:pPr rtl="0" fontAlgn="t">
                        <a:spcBef>
                          <a:spcPts val="0"/>
                        </a:spcBef>
                        <a:spcAft>
                          <a:spcPts val="0"/>
                        </a:spcAft>
                      </a:pPr>
                      <a:r>
                        <a:rPr lang="en-US" sz="1000" b="0" i="0" u="none" strike="noStrike" dirty="0">
                          <a:solidFill>
                            <a:srgbClr val="333333"/>
                          </a:solidFill>
                          <a:effectLst/>
                          <a:latin typeface="Calibri" panose="020F0502020204030204" pitchFamily="34" charset="0"/>
                        </a:rPr>
                        <a:t>LX - Professional Librarians</a:t>
                      </a:r>
                      <a:endParaRPr lang="en-US" sz="1000" dirty="0">
                        <a:effectLst/>
                      </a:endParaRPr>
                    </a:p>
                    <a:p>
                      <a:pPr rtl="0" fontAlgn="t">
                        <a:spcBef>
                          <a:spcPts val="0"/>
                        </a:spcBef>
                        <a:spcAft>
                          <a:spcPts val="0"/>
                        </a:spcAft>
                      </a:pPr>
                      <a:r>
                        <a:rPr lang="en-US" sz="1000" b="0" i="0" u="none" strike="noStrike" dirty="0">
                          <a:solidFill>
                            <a:srgbClr val="333333"/>
                          </a:solidFill>
                          <a:effectLst/>
                          <a:latin typeface="Calibri" panose="020F0502020204030204" pitchFamily="34" charset="0"/>
                        </a:rPr>
                        <a:t>RA - Academic Researchers</a:t>
                      </a:r>
                      <a:endParaRPr lang="en-US" sz="1000" dirty="0">
                        <a:effectLst/>
                      </a:endParaRPr>
                    </a:p>
                    <a:p>
                      <a:pPr rtl="0" fontAlgn="t">
                        <a:spcBef>
                          <a:spcPts val="0"/>
                        </a:spcBef>
                        <a:spcAft>
                          <a:spcPts val="0"/>
                        </a:spcAft>
                      </a:pPr>
                      <a:r>
                        <a:rPr lang="en-US" sz="1000" b="0" i="0" u="none" strike="noStrike" dirty="0">
                          <a:solidFill>
                            <a:srgbClr val="333333"/>
                          </a:solidFill>
                          <a:effectLst/>
                          <a:latin typeface="Calibri" panose="020F0502020204030204" pitchFamily="34" charset="0"/>
                        </a:rPr>
                        <a:t>RX - Research Support Professionals</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IX</a:t>
                      </a:r>
                      <a:endParaRPr lang="en-US" sz="1000" dirty="0">
                        <a:effectLst/>
                      </a:endParaRPr>
                    </a:p>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LX</a:t>
                      </a:r>
                      <a:endParaRPr lang="en-US" sz="1000" dirty="0">
                        <a:effectLst/>
                      </a:endParaRPr>
                    </a:p>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RA</a:t>
                      </a:r>
                      <a:endParaRPr lang="en-US" sz="1000" dirty="0">
                        <a:effectLst/>
                      </a:endParaRPr>
                    </a:p>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RX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3% incr eff Jul 1</a:t>
                      </a:r>
                      <a:endParaRPr lang="en-US" sz="1000">
                        <a:effectLst/>
                      </a:endParaRPr>
                    </a:p>
                  </a:txBody>
                  <a:tcPr marL="63500" marR="63500" marT="63500" marB="63500"/>
                </a:tc>
                <a:extLst>
                  <a:ext uri="{0D108BD9-81ED-4DB2-BD59-A6C34878D82A}">
                    <a16:rowId xmlns:a16="http://schemas.microsoft.com/office/drawing/2014/main" val="2527129526"/>
                  </a:ext>
                </a:extLst>
              </a:tr>
              <a:tr h="273387">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PA - Police Officers</a:t>
                      </a:r>
                      <a:endParaRPr lang="en-US" sz="100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PA</a:t>
                      </a:r>
                      <a:endParaRPr lang="en-US" sz="1000" dirty="0">
                        <a:effectLst/>
                      </a:endParaRPr>
                    </a:p>
                  </a:txBody>
                  <a:tcPr marL="63500" marR="63500" marT="63500" marB="63500"/>
                </a:tc>
                <a:tc>
                  <a:txBody>
                    <a:bodyPr/>
                    <a:lstStyle/>
                    <a:p>
                      <a:pPr rtl="0" fontAlgn="t">
                        <a:spcBef>
                          <a:spcPts val="0"/>
                        </a:spcBef>
                        <a:spcAft>
                          <a:spcPts val="0"/>
                        </a:spcAft>
                      </a:pPr>
                      <a:r>
                        <a:rPr lang="fr-FR" sz="1000" b="0" i="0" u="none" strike="noStrike">
                          <a:solidFill>
                            <a:srgbClr val="333333"/>
                          </a:solidFill>
                          <a:effectLst/>
                          <a:latin typeface="Calibri" panose="020F0502020204030204" pitchFamily="34" charset="0"/>
                        </a:rPr>
                        <a:t>4% incr plus 1% retention incr eff Jul 1</a:t>
                      </a:r>
                      <a:endParaRPr lang="fr-FR" sz="1000">
                        <a:effectLst/>
                      </a:endParaRPr>
                    </a:p>
                  </a:txBody>
                  <a:tcPr marL="63500" marR="63500" marT="63500" marB="63500"/>
                </a:tc>
                <a:extLst>
                  <a:ext uri="{0D108BD9-81ED-4DB2-BD59-A6C34878D82A}">
                    <a16:rowId xmlns:a16="http://schemas.microsoft.com/office/drawing/2014/main" val="721148445"/>
                  </a:ext>
                </a:extLst>
              </a:tr>
              <a:tr h="422508">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GS - Berkeley Printing Trades</a:t>
                      </a:r>
                      <a:endParaRPr lang="en-US" sz="1000" dirty="0">
                        <a:effectLst/>
                      </a:endParaRPr>
                    </a:p>
                    <a:p>
                      <a:pPr rtl="0" fontAlgn="t">
                        <a:spcBef>
                          <a:spcPts val="0"/>
                        </a:spcBef>
                        <a:spcAft>
                          <a:spcPts val="0"/>
                        </a:spcAft>
                      </a:pPr>
                      <a:r>
                        <a:rPr lang="en-US" sz="1000" b="0" i="0" u="none" strike="noStrike" dirty="0">
                          <a:solidFill>
                            <a:srgbClr val="333333"/>
                          </a:solidFill>
                          <a:effectLst/>
                          <a:latin typeface="Calibri" panose="020F0502020204030204" pitchFamily="34" charset="0"/>
                        </a:rPr>
                        <a:t>KB - Berkeley Skilled Craft</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GS</a:t>
                      </a:r>
                      <a:endParaRPr lang="en-US" sz="1000" dirty="0">
                        <a:effectLst/>
                      </a:endParaRPr>
                    </a:p>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KB</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4% incr eff Oct 1</a:t>
                      </a:r>
                      <a:endParaRPr lang="en-US" sz="1000">
                        <a:effectLst/>
                      </a:endParaRPr>
                    </a:p>
                  </a:txBody>
                  <a:tcPr marL="63500" marR="63500" marT="63500" marB="63500"/>
                </a:tc>
                <a:extLst>
                  <a:ext uri="{0D108BD9-81ED-4DB2-BD59-A6C34878D82A}">
                    <a16:rowId xmlns:a16="http://schemas.microsoft.com/office/drawing/2014/main" val="2483613285"/>
                  </a:ext>
                </a:extLst>
              </a:tr>
              <a:tr h="282153">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DX - Student Health Phys &amp; Dentists</a:t>
                      </a:r>
                      <a:endParaRPr lang="en-US" sz="100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DX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3%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plus 1% equity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Oct 1</a:t>
                      </a:r>
                      <a:endParaRPr lang="en-US" sz="1000" dirty="0">
                        <a:effectLst/>
                      </a:endParaRPr>
                    </a:p>
                  </a:txBody>
                  <a:tcPr marL="63500" marR="63500" marT="63500" marB="63500"/>
                </a:tc>
                <a:extLst>
                  <a:ext uri="{0D108BD9-81ED-4DB2-BD59-A6C34878D82A}">
                    <a16:rowId xmlns:a16="http://schemas.microsoft.com/office/drawing/2014/main" val="2833693952"/>
                  </a:ext>
                </a:extLst>
              </a:tr>
              <a:tr h="422508">
                <a:tc>
                  <a:txBody>
                    <a:bodyPr/>
                    <a:lstStyle/>
                    <a:p>
                      <a:pPr rtl="0" fontAlgn="t">
                        <a:spcBef>
                          <a:spcPts val="0"/>
                        </a:spcBef>
                        <a:spcAft>
                          <a:spcPts val="0"/>
                        </a:spcAft>
                      </a:pPr>
                      <a:r>
                        <a:rPr lang="en-US" sz="1000" b="0" i="0" u="none" strike="noStrike">
                          <a:solidFill>
                            <a:srgbClr val="333333"/>
                          </a:solidFill>
                          <a:effectLst/>
                          <a:latin typeface="Calibri" panose="020F0502020204030204" pitchFamily="34" charset="0"/>
                        </a:rPr>
                        <a:t>HX - Residual Health Care Prof</a:t>
                      </a:r>
                      <a:endParaRPr lang="en-US" sz="1000">
                        <a:effectLst/>
                      </a:endParaRPr>
                    </a:p>
                    <a:p>
                      <a:pPr rtl="0" fontAlgn="t">
                        <a:spcBef>
                          <a:spcPts val="0"/>
                        </a:spcBef>
                        <a:spcAft>
                          <a:spcPts val="0"/>
                        </a:spcAft>
                      </a:pPr>
                      <a:r>
                        <a:rPr lang="en-US" sz="1000" b="0" i="0" u="none" strike="noStrike">
                          <a:solidFill>
                            <a:srgbClr val="333333"/>
                          </a:solidFill>
                          <a:effectLst/>
                          <a:latin typeface="Calibri" panose="020F0502020204030204" pitchFamily="34" charset="0"/>
                        </a:rPr>
                        <a:t>TX - Technical</a:t>
                      </a:r>
                      <a:endParaRPr lang="en-US" sz="100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HX</a:t>
                      </a:r>
                      <a:endParaRPr lang="en-US" sz="1000" dirty="0">
                        <a:effectLst/>
                      </a:endParaRPr>
                    </a:p>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TX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3%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Jul </a:t>
                      </a:r>
                      <a:r>
                        <a:rPr lang="en-US" sz="1000" b="0" i="0" u="none" strike="noStrike" dirty="0" smtClean="0">
                          <a:solidFill>
                            <a:srgbClr val="333333"/>
                          </a:solidFill>
                          <a:effectLst/>
                          <a:latin typeface="Calibri" panose="020F0502020204030204" pitchFamily="34" charset="0"/>
                        </a:rPr>
                        <a:t>1; step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Jan 1</a:t>
                      </a:r>
                      <a:endParaRPr lang="en-US" sz="1000" dirty="0">
                        <a:effectLst/>
                      </a:endParaRPr>
                    </a:p>
                  </a:txBody>
                  <a:tcPr marL="63500" marR="63500" marT="63500" marB="63500"/>
                </a:tc>
                <a:extLst>
                  <a:ext uri="{0D108BD9-81ED-4DB2-BD59-A6C34878D82A}">
                    <a16:rowId xmlns:a16="http://schemas.microsoft.com/office/drawing/2014/main" val="650975602"/>
                  </a:ext>
                </a:extLst>
              </a:tr>
              <a:tr h="179147">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SX - Service</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SX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step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Jul </a:t>
                      </a:r>
                      <a:r>
                        <a:rPr lang="en-US" sz="1000" b="0" i="0" u="none" strike="noStrike" dirty="0" smtClean="0">
                          <a:solidFill>
                            <a:srgbClr val="333333"/>
                          </a:solidFill>
                          <a:effectLst/>
                          <a:latin typeface="Calibri" panose="020F0502020204030204" pitchFamily="34" charset="0"/>
                        </a:rPr>
                        <a:t>1; 3</a:t>
                      </a:r>
                      <a:r>
                        <a:rPr lang="en-US" sz="1000" b="0" i="0" u="none" strike="noStrike" dirty="0">
                          <a:solidFill>
                            <a:srgbClr val="333333"/>
                          </a:solidFill>
                          <a:effectLst/>
                          <a:latin typeface="Calibri" panose="020F0502020204030204" pitchFamily="34" charset="0"/>
                        </a:rPr>
                        <a:t>%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Oct 1</a:t>
                      </a:r>
                      <a:endParaRPr lang="en-US" sz="1000" dirty="0">
                        <a:effectLst/>
                      </a:endParaRPr>
                    </a:p>
                  </a:txBody>
                  <a:tcPr marL="63500" marR="63500" marT="63500" marB="63500"/>
                </a:tc>
                <a:extLst>
                  <a:ext uri="{0D108BD9-81ED-4DB2-BD59-A6C34878D82A}">
                    <a16:rowId xmlns:a16="http://schemas.microsoft.com/office/drawing/2014/main" val="2138860783"/>
                  </a:ext>
                </a:extLst>
              </a:tr>
              <a:tr h="288299">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NX - Registered Nurses</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NX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step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Jul </a:t>
                      </a:r>
                      <a:r>
                        <a:rPr lang="en-US" sz="1000" b="0" i="0" u="none" strike="noStrike" dirty="0" smtClean="0">
                          <a:solidFill>
                            <a:srgbClr val="333333"/>
                          </a:solidFill>
                          <a:effectLst/>
                          <a:latin typeface="Calibri" panose="020F0502020204030204" pitchFamily="34" charset="0"/>
                        </a:rPr>
                        <a:t>1; 5</a:t>
                      </a:r>
                      <a:r>
                        <a:rPr lang="en-US" sz="1000" b="0" i="0" u="none" strike="noStrike" dirty="0">
                          <a:solidFill>
                            <a:srgbClr val="333333"/>
                          </a:solidFill>
                          <a:effectLst/>
                          <a:latin typeface="Calibri" panose="020F0502020204030204" pitchFamily="34" charset="0"/>
                        </a:rPr>
                        <a:t>%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Jan 1</a:t>
                      </a:r>
                      <a:endParaRPr lang="en-US" sz="1000" dirty="0">
                        <a:effectLst/>
                      </a:endParaRPr>
                    </a:p>
                  </a:txBody>
                  <a:tcPr marL="63500" marR="63500" marT="63500" marB="63500"/>
                </a:tc>
                <a:extLst>
                  <a:ext uri="{0D108BD9-81ED-4DB2-BD59-A6C34878D82A}">
                    <a16:rowId xmlns:a16="http://schemas.microsoft.com/office/drawing/2014/main" val="2371904231"/>
                  </a:ext>
                </a:extLst>
              </a:tr>
              <a:tr h="273387">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EX - Patient Care Technical</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EX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step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Jul </a:t>
                      </a:r>
                      <a:r>
                        <a:rPr lang="en-US" sz="1000" b="0" i="0" u="none" strike="noStrike" dirty="0" smtClean="0">
                          <a:solidFill>
                            <a:srgbClr val="333333"/>
                          </a:solidFill>
                          <a:effectLst/>
                          <a:latin typeface="Calibri" panose="020F0502020204030204" pitchFamily="34" charset="0"/>
                        </a:rPr>
                        <a:t>1; 3</a:t>
                      </a:r>
                      <a:r>
                        <a:rPr lang="en-US" sz="1000" b="0" i="0" u="none" strike="noStrike" dirty="0">
                          <a:solidFill>
                            <a:srgbClr val="333333"/>
                          </a:solidFill>
                          <a:effectLst/>
                          <a:latin typeface="Calibri" panose="020F0502020204030204" pitchFamily="34" charset="0"/>
                        </a:rPr>
                        <a:t>% </a:t>
                      </a:r>
                      <a:r>
                        <a:rPr lang="en-US" sz="1000" b="0" i="0" u="none" strike="noStrike" dirty="0" err="1">
                          <a:solidFill>
                            <a:srgbClr val="333333"/>
                          </a:solidFill>
                          <a:effectLst/>
                          <a:latin typeface="Calibri" panose="020F0502020204030204" pitchFamily="34" charset="0"/>
                        </a:rPr>
                        <a:t>incr</a:t>
                      </a:r>
                      <a:r>
                        <a:rPr lang="en-US" sz="1000" b="0" i="0" u="none" strike="noStrike" dirty="0">
                          <a:solidFill>
                            <a:srgbClr val="333333"/>
                          </a:solidFill>
                          <a:effectLst/>
                          <a:latin typeface="Calibri" panose="020F0502020204030204" pitchFamily="34" charset="0"/>
                        </a:rPr>
                        <a:t> eff Apr 1 </a:t>
                      </a:r>
                      <a:endParaRPr lang="en-US" sz="1000" dirty="0">
                        <a:effectLst/>
                      </a:endParaRPr>
                    </a:p>
                  </a:txBody>
                  <a:tcPr marL="63500" marR="63500" marT="63500" marB="63500"/>
                </a:tc>
                <a:extLst>
                  <a:ext uri="{0D108BD9-81ED-4DB2-BD59-A6C34878D82A}">
                    <a16:rowId xmlns:a16="http://schemas.microsoft.com/office/drawing/2014/main" val="2548875768"/>
                  </a:ext>
                </a:extLst>
              </a:tr>
              <a:tr h="362859">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PX - Post Doctoral Scholars</a:t>
                      </a:r>
                      <a:endParaRPr lang="en-US" sz="1000" dirty="0">
                        <a:effectLst/>
                      </a:endParaRPr>
                    </a:p>
                  </a:txBody>
                  <a:tcPr marL="63500" marR="63500" marT="63500" marB="63500"/>
                </a:tc>
                <a:tc>
                  <a:txBody>
                    <a:bodyPr/>
                    <a:lstStyle/>
                    <a:p>
                      <a:pPr algn="l" rtl="0" fontAlgn="t">
                        <a:spcBef>
                          <a:spcPts val="0"/>
                        </a:spcBef>
                        <a:spcAft>
                          <a:spcPts val="0"/>
                        </a:spcAft>
                      </a:pPr>
                      <a:r>
                        <a:rPr lang="en-US" sz="1000" b="0" i="0" u="none" strike="noStrike" dirty="0">
                          <a:solidFill>
                            <a:srgbClr val="333333"/>
                          </a:solidFill>
                          <a:effectLst/>
                          <a:latin typeface="Calibri" panose="020F0502020204030204" pitchFamily="34" charset="0"/>
                        </a:rPr>
                        <a:t>PX</a:t>
                      </a:r>
                      <a:endParaRPr lang="en-US" sz="1000" dirty="0">
                        <a:effectLst/>
                      </a:endParaRPr>
                    </a:p>
                  </a:txBody>
                  <a:tcPr marL="63500" marR="63500" marT="63500" marB="63500"/>
                </a:tc>
                <a:tc>
                  <a:txBody>
                    <a:bodyPr/>
                    <a:lstStyle/>
                    <a:p>
                      <a:pPr rtl="0" fontAlgn="t">
                        <a:spcBef>
                          <a:spcPts val="0"/>
                        </a:spcBef>
                        <a:spcAft>
                          <a:spcPts val="0"/>
                        </a:spcAft>
                      </a:pPr>
                      <a:r>
                        <a:rPr lang="en-US" sz="1000" b="0" i="0" u="none" strike="noStrike" dirty="0">
                          <a:solidFill>
                            <a:srgbClr val="333333"/>
                          </a:solidFill>
                          <a:effectLst/>
                          <a:latin typeface="Calibri" panose="020F0502020204030204" pitchFamily="34" charset="0"/>
                        </a:rPr>
                        <a:t>The new salary scales can be found on this </a:t>
                      </a:r>
                      <a:r>
                        <a:rPr lang="en-US" sz="1000" b="0" i="0" u="sng" strike="noStrike" dirty="0">
                          <a:solidFill>
                            <a:srgbClr val="003262"/>
                          </a:solidFill>
                          <a:effectLst/>
                          <a:latin typeface="Calibri" panose="020F0502020204030204" pitchFamily="34" charset="0"/>
                          <a:hlinkClick r:id="rId3"/>
                        </a:rPr>
                        <a:t>UCOP website</a:t>
                      </a:r>
                      <a:r>
                        <a:rPr lang="en-US" sz="1000" b="0" i="0" u="none" strike="noStrike" dirty="0">
                          <a:solidFill>
                            <a:srgbClr val="333333"/>
                          </a:solidFill>
                          <a:effectLst/>
                          <a:latin typeface="Calibri" panose="020F0502020204030204" pitchFamily="34" charset="0"/>
                        </a:rPr>
                        <a:t>, Table 23.</a:t>
                      </a:r>
                      <a:endParaRPr lang="en-US" sz="1000" dirty="0">
                        <a:effectLst/>
                      </a:endParaRPr>
                    </a:p>
                  </a:txBody>
                  <a:tcPr marL="63500" marR="63500" marT="63500" marB="63500"/>
                </a:tc>
                <a:extLst>
                  <a:ext uri="{0D108BD9-81ED-4DB2-BD59-A6C34878D82A}">
                    <a16:rowId xmlns:a16="http://schemas.microsoft.com/office/drawing/2014/main" val="2973782623"/>
                  </a:ext>
                </a:extLst>
              </a:tr>
            </a:tbl>
          </a:graphicData>
        </a:graphic>
      </p:graphicFrame>
    </p:spTree>
    <p:extLst>
      <p:ext uri="{BB962C8B-B14F-4D97-AF65-F5344CB8AC3E}">
        <p14:creationId xmlns:p14="http://schemas.microsoft.com/office/powerpoint/2010/main" val="31904433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Review HCM Data to Add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70029" y="1211916"/>
            <a:ext cx="1815971" cy="1035540"/>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b="1" dirty="0" smtClean="0">
                <a:latin typeface="Calibri"/>
                <a:cs typeface="Calibri"/>
              </a:rPr>
              <a:t>Scenarios</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Plan</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HCM</a:t>
            </a:r>
          </a:p>
          <a:p>
            <a:pPr marL="299085" marR="5080" indent="-287020">
              <a:lnSpc>
                <a:spcPct val="100000"/>
              </a:lnSpc>
              <a:spcBef>
                <a:spcPts val="95"/>
              </a:spcBef>
              <a:buFont typeface="Arial"/>
              <a:buChar char="•"/>
              <a:tabLst>
                <a:tab pos="299085" algn="l"/>
                <a:tab pos="299720" algn="l"/>
              </a:tabLst>
            </a:pPr>
            <a:r>
              <a:rPr lang="en-US" sz="1600" dirty="0" smtClean="0">
                <a:latin typeface="Calibri"/>
                <a:cs typeface="Calibri"/>
              </a:rPr>
              <a:t>FCST vs HCM</a:t>
            </a:r>
          </a:p>
        </p:txBody>
      </p:sp>
      <p:sp>
        <p:nvSpPr>
          <p:cNvPr id="7" name="object 4"/>
          <p:cNvSpPr txBox="1"/>
          <p:nvPr/>
        </p:nvSpPr>
        <p:spPr>
          <a:xfrm>
            <a:off x="3471333" y="1224616"/>
            <a:ext cx="5088888" cy="1071447"/>
          </a:xfrm>
          <a:prstGeom prst="rect">
            <a:avLst/>
          </a:prstGeom>
        </p:spPr>
        <p:txBody>
          <a:bodyPr vert="horz" wrap="square" lIns="0" tIns="12065" rIns="0" bIns="0" rtlCol="0">
            <a:spAutoFit/>
          </a:bodyPr>
          <a:lstStyle/>
          <a:p>
            <a:pPr marL="299085" marR="5080" indent="-287020">
              <a:lnSpc>
                <a:spcPct val="100000"/>
              </a:lnSpc>
              <a:spcAft>
                <a:spcPts val="1200"/>
              </a:spcAft>
              <a:buFont typeface="Arial"/>
              <a:buChar char="•"/>
              <a:tabLst>
                <a:tab pos="299085" algn="l"/>
                <a:tab pos="299720" algn="l"/>
              </a:tabLst>
            </a:pPr>
            <a:r>
              <a:rPr lang="en-US" sz="1600" dirty="0" smtClean="0">
                <a:solidFill>
                  <a:schemeClr val="accent6">
                    <a:lumMod val="75000"/>
                  </a:schemeClr>
                </a:solidFill>
                <a:latin typeface="Calibri"/>
                <a:cs typeface="Calibri"/>
              </a:rPr>
              <a:t>Plan</a:t>
            </a:r>
            <a:r>
              <a:rPr lang="en-US" sz="1600" dirty="0" smtClean="0">
                <a:latin typeface="Calibri"/>
                <a:cs typeface="Calibri"/>
              </a:rPr>
              <a:t> is from Manage Existing Employees and Job Codes</a:t>
            </a:r>
          </a:p>
          <a:p>
            <a:pPr marL="299085" marR="5080" indent="-287020">
              <a:lnSpc>
                <a:spcPct val="100000"/>
              </a:lnSpc>
              <a:spcAft>
                <a:spcPts val="1200"/>
              </a:spcAft>
              <a:buFont typeface="Arial"/>
              <a:buChar char="•"/>
              <a:tabLst>
                <a:tab pos="299085" algn="l"/>
                <a:tab pos="299720" algn="l"/>
              </a:tabLst>
            </a:pPr>
            <a:r>
              <a:rPr lang="en-US" sz="1600" dirty="0" smtClean="0">
                <a:solidFill>
                  <a:schemeClr val="accent6">
                    <a:lumMod val="75000"/>
                  </a:schemeClr>
                </a:solidFill>
                <a:latin typeface="Calibri"/>
                <a:cs typeface="Calibri"/>
              </a:rPr>
              <a:t>HCM</a:t>
            </a:r>
            <a:r>
              <a:rPr lang="en-US" sz="1600" dirty="0" smtClean="0">
                <a:latin typeface="Calibri"/>
                <a:cs typeface="Calibri"/>
              </a:rPr>
              <a:t> is from UCPath (actuals)</a:t>
            </a:r>
          </a:p>
          <a:p>
            <a:pPr marL="299085" marR="5080" indent="-287020">
              <a:lnSpc>
                <a:spcPct val="100000"/>
              </a:lnSpc>
              <a:spcBef>
                <a:spcPts val="95"/>
              </a:spcBef>
              <a:buFont typeface="Arial"/>
              <a:buChar char="•"/>
              <a:tabLst>
                <a:tab pos="299085" algn="l"/>
                <a:tab pos="299720" algn="l"/>
              </a:tabLst>
            </a:pPr>
            <a:r>
              <a:rPr lang="en-US" sz="1600" dirty="0" smtClean="0">
                <a:solidFill>
                  <a:schemeClr val="accent6">
                    <a:lumMod val="75000"/>
                  </a:schemeClr>
                </a:solidFill>
                <a:latin typeface="Calibri"/>
                <a:cs typeface="Calibri"/>
              </a:rPr>
              <a:t>FCST vs HCM </a:t>
            </a:r>
            <a:r>
              <a:rPr lang="en-US" sz="1600" dirty="0" smtClean="0">
                <a:latin typeface="Calibri"/>
                <a:cs typeface="Calibri"/>
              </a:rPr>
              <a:t>is the difference between Plan and HCM</a:t>
            </a:r>
          </a:p>
        </p:txBody>
      </p:sp>
      <p:cxnSp>
        <p:nvCxnSpPr>
          <p:cNvPr id="8" name="Straight Connector 7"/>
          <p:cNvCxnSpPr/>
          <p:nvPr/>
        </p:nvCxnSpPr>
        <p:spPr>
          <a:xfrm>
            <a:off x="3200400" y="914400"/>
            <a:ext cx="0" cy="44958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14891" y="2590800"/>
            <a:ext cx="8255185" cy="2895600"/>
            <a:chOff x="514891" y="2590800"/>
            <a:chExt cx="8255185" cy="28956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91" y="2590800"/>
              <a:ext cx="8255185" cy="2895600"/>
            </a:xfrm>
            <a:prstGeom prst="rect">
              <a:avLst/>
            </a:prstGeom>
          </p:spPr>
        </p:pic>
        <p:sp>
          <p:nvSpPr>
            <p:cNvPr id="5" name="Rectangle 4"/>
            <p:cNvSpPr/>
            <p:nvPr/>
          </p:nvSpPr>
          <p:spPr>
            <a:xfrm>
              <a:off x="6858000" y="3429000"/>
              <a:ext cx="304800" cy="76200"/>
            </a:xfrm>
            <a:prstGeom prst="rect">
              <a:avLst/>
            </a:prstGeom>
            <a:solidFill>
              <a:srgbClr val="F0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4784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Training</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https://calplanning.berkeley.edu/training</a:t>
            </a:r>
            <a:endParaRPr lang="en-US" sz="2400" dirty="0">
              <a:solidFill>
                <a:schemeClr val="tx2"/>
              </a:solidFill>
            </a:endParaRPr>
          </a:p>
        </p:txBody>
      </p:sp>
      <p:sp>
        <p:nvSpPr>
          <p:cNvPr id="12" name="object 4"/>
          <p:cNvSpPr txBox="1"/>
          <p:nvPr/>
        </p:nvSpPr>
        <p:spPr>
          <a:xfrm>
            <a:off x="4419600" y="2743200"/>
            <a:ext cx="3945888" cy="1915268"/>
          </a:xfrm>
          <a:prstGeom prst="rect">
            <a:avLst/>
          </a:prstGeom>
          <a:solidFill>
            <a:srgbClr val="003262"/>
          </a:solidFill>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endParaRPr lang="en-US" sz="1600" dirty="0" smtClean="0">
              <a:solidFill>
                <a:schemeClr val="bg1"/>
              </a:solidFill>
              <a:latin typeface="Calibri"/>
              <a:cs typeface="Calibri"/>
            </a:endParaRPr>
          </a:p>
          <a:p>
            <a:pPr marL="299085" marR="5080" indent="-287020">
              <a:lnSpc>
                <a:spcPct val="100000"/>
              </a:lnSpc>
              <a:spcAft>
                <a:spcPts val="600"/>
              </a:spcAft>
              <a:buFont typeface="Arial"/>
              <a:buChar char="•"/>
              <a:tabLst>
                <a:tab pos="299085" algn="l"/>
                <a:tab pos="299720" algn="l"/>
              </a:tabLst>
            </a:pPr>
            <a:r>
              <a:rPr lang="en-US" sz="1600" dirty="0" smtClean="0">
                <a:solidFill>
                  <a:schemeClr val="bg1"/>
                </a:solidFill>
                <a:latin typeface="Calibri"/>
                <a:cs typeface="Calibri"/>
              </a:rPr>
              <a:t>Content for each class is available on the website for anyone to use at any time; no need to enroll in a class</a:t>
            </a:r>
          </a:p>
          <a:p>
            <a:pPr marL="299085" marR="5080" indent="-287020">
              <a:lnSpc>
                <a:spcPct val="100000"/>
              </a:lnSpc>
              <a:spcBef>
                <a:spcPts val="95"/>
              </a:spcBef>
              <a:buFont typeface="Arial"/>
              <a:buChar char="•"/>
              <a:tabLst>
                <a:tab pos="299085" algn="l"/>
                <a:tab pos="299720" algn="l"/>
              </a:tabLst>
            </a:pPr>
            <a:r>
              <a:rPr lang="en-US" sz="1600" dirty="0" smtClean="0">
                <a:solidFill>
                  <a:schemeClr val="bg1"/>
                </a:solidFill>
                <a:latin typeface="Calibri"/>
                <a:cs typeface="Calibri"/>
              </a:rPr>
              <a:t>Job aids available on topics across the curriculum</a:t>
            </a:r>
          </a:p>
          <a:p>
            <a:pPr marL="299085" marR="5080" indent="-287020">
              <a:lnSpc>
                <a:spcPct val="100000"/>
              </a:lnSpc>
              <a:spcBef>
                <a:spcPts val="95"/>
              </a:spcBef>
              <a:buFont typeface="Arial"/>
              <a:buChar char="•"/>
              <a:tabLst>
                <a:tab pos="299085" algn="l"/>
                <a:tab pos="299720" algn="l"/>
              </a:tabLst>
            </a:pPr>
            <a:endParaRPr lang="en-US" sz="1600" dirty="0" smtClean="0">
              <a:solidFill>
                <a:schemeClr val="bg1"/>
              </a:solidFill>
              <a:latin typeface="Calibri"/>
              <a:cs typeface="Calibri"/>
            </a:endParaRPr>
          </a:p>
        </p:txBody>
      </p:sp>
      <p:pic>
        <p:nvPicPr>
          <p:cNvPr id="13" name="Picture 12"/>
          <p:cNvPicPr>
            <a:picLocks noChangeAspect="1"/>
          </p:cNvPicPr>
          <p:nvPr/>
        </p:nvPicPr>
        <p:blipFill>
          <a:blip r:embed="rId2"/>
          <a:stretch>
            <a:fillRect/>
          </a:stretch>
        </p:blipFill>
        <p:spPr>
          <a:xfrm>
            <a:off x="401448" y="1143000"/>
            <a:ext cx="2798951" cy="4476245"/>
          </a:xfrm>
          <a:prstGeom prst="rect">
            <a:avLst/>
          </a:prstGeom>
          <a:ln>
            <a:solidFill>
              <a:schemeClr val="tx2"/>
            </a:solidFill>
          </a:ln>
        </p:spPr>
      </p:pic>
    </p:spTree>
    <p:extLst>
      <p:ext uri="{BB962C8B-B14F-4D97-AF65-F5344CB8AC3E}">
        <p14:creationId xmlns:p14="http://schemas.microsoft.com/office/powerpoint/2010/main" val="3928814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77519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Review HCM Data to Add to Plan - Scenarios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5029200" cy="2247900"/>
          </a:xfrm>
          <a:prstGeom prst="rect">
            <a:avLst/>
          </a:prstGeom>
          <a:ln w="6350">
            <a:solidFill>
              <a:schemeClr val="bg1">
                <a:lumMod val="50000"/>
              </a:schemeClr>
            </a:solidFill>
          </a:ln>
        </p:spPr>
      </p:pic>
      <p:graphicFrame>
        <p:nvGraphicFramePr>
          <p:cNvPr id="12" name="Table 11"/>
          <p:cNvGraphicFramePr>
            <a:graphicFrameLocks noGrp="1"/>
          </p:cNvGraphicFramePr>
          <p:nvPr>
            <p:extLst/>
          </p:nvPr>
        </p:nvGraphicFramePr>
        <p:xfrm>
          <a:off x="453206" y="3657600"/>
          <a:ext cx="8140882" cy="2804160"/>
        </p:xfrm>
        <a:graphic>
          <a:graphicData uri="http://schemas.openxmlformats.org/drawingml/2006/table">
            <a:tbl>
              <a:tblPr firstRow="1" bandRow="1">
                <a:tableStyleId>{5C22544A-7EE6-4342-B048-85BDC9FD1C3A}</a:tableStyleId>
              </a:tblPr>
              <a:tblGrid>
                <a:gridCol w="446844">
                  <a:extLst>
                    <a:ext uri="{9D8B030D-6E8A-4147-A177-3AD203B41FA5}">
                      <a16:colId xmlns:a16="http://schemas.microsoft.com/office/drawing/2014/main" val="1915981224"/>
                    </a:ext>
                  </a:extLst>
                </a:gridCol>
                <a:gridCol w="1397587">
                  <a:extLst>
                    <a:ext uri="{9D8B030D-6E8A-4147-A177-3AD203B41FA5}">
                      <a16:colId xmlns:a16="http://schemas.microsoft.com/office/drawing/2014/main" val="1464852429"/>
                    </a:ext>
                  </a:extLst>
                </a:gridCol>
                <a:gridCol w="2825982">
                  <a:extLst>
                    <a:ext uri="{9D8B030D-6E8A-4147-A177-3AD203B41FA5}">
                      <a16:colId xmlns:a16="http://schemas.microsoft.com/office/drawing/2014/main" val="2404465170"/>
                    </a:ext>
                  </a:extLst>
                </a:gridCol>
                <a:gridCol w="3470469">
                  <a:extLst>
                    <a:ext uri="{9D8B030D-6E8A-4147-A177-3AD203B41FA5}">
                      <a16:colId xmlns:a16="http://schemas.microsoft.com/office/drawing/2014/main" val="126373686"/>
                    </a:ext>
                  </a:extLst>
                </a:gridCol>
              </a:tblGrid>
              <a:tr h="0">
                <a:tc>
                  <a:txBody>
                    <a:bodyPr/>
                    <a:lstStyle/>
                    <a:p>
                      <a:r>
                        <a:rPr lang="en-US" sz="1600" dirty="0" smtClean="0">
                          <a:latin typeface="Calibri"/>
                          <a:cs typeface="Calibri"/>
                        </a:rPr>
                        <a:t>#</a:t>
                      </a:r>
                      <a:endParaRPr lang="en-US" sz="1600" dirty="0">
                        <a:latin typeface="Calibri"/>
                        <a:cs typeface="Calibri"/>
                      </a:endParaRPr>
                    </a:p>
                  </a:txBody>
                  <a:tcPr/>
                </a:tc>
                <a:tc>
                  <a:txBody>
                    <a:bodyPr/>
                    <a:lstStyle/>
                    <a:p>
                      <a:r>
                        <a:rPr lang="en-US" sz="1600" dirty="0" smtClean="0">
                          <a:latin typeface="Calibri"/>
                          <a:cs typeface="Calibri"/>
                        </a:rPr>
                        <a:t>Scenarios</a:t>
                      </a:r>
                      <a:endParaRPr lang="en-US" sz="1600" dirty="0">
                        <a:latin typeface="Calibri"/>
                        <a:cs typeface="Calibri"/>
                      </a:endParaRPr>
                    </a:p>
                  </a:txBody>
                  <a:tcPr/>
                </a:tc>
                <a:tc>
                  <a:txBody>
                    <a:bodyPr/>
                    <a:lstStyle/>
                    <a:p>
                      <a:r>
                        <a:rPr lang="en-US" sz="1600" dirty="0" smtClean="0">
                          <a:latin typeface="Calibri"/>
                          <a:cs typeface="Calibri"/>
                        </a:rPr>
                        <a:t>Description</a:t>
                      </a:r>
                      <a:endParaRPr lang="en-US" sz="1600" dirty="0">
                        <a:latin typeface="Calibri"/>
                        <a:cs typeface="Calibri"/>
                      </a:endParaRPr>
                    </a:p>
                  </a:txBody>
                  <a:tcPr/>
                </a:tc>
                <a:tc>
                  <a:txBody>
                    <a:bodyPr/>
                    <a:lstStyle/>
                    <a:p>
                      <a:r>
                        <a:rPr lang="en-US" sz="1600" dirty="0" smtClean="0">
                          <a:latin typeface="Calibri"/>
                          <a:cs typeface="Calibri"/>
                        </a:rPr>
                        <a:t>Action</a:t>
                      </a:r>
                      <a:endParaRPr lang="en-US" sz="1600" dirty="0">
                        <a:latin typeface="Calibri"/>
                        <a:cs typeface="Calibri"/>
                      </a:endParaRPr>
                    </a:p>
                  </a:txBody>
                  <a:tcPr/>
                </a:tc>
                <a:extLst>
                  <a:ext uri="{0D108BD9-81ED-4DB2-BD59-A6C34878D82A}">
                    <a16:rowId xmlns:a16="http://schemas.microsoft.com/office/drawing/2014/main" val="667068742"/>
                  </a:ext>
                </a:extLst>
              </a:tr>
              <a:tr h="370840">
                <a:tc>
                  <a:txBody>
                    <a:bodyPr/>
                    <a:lstStyle/>
                    <a:p>
                      <a:r>
                        <a:rPr lang="en-US" sz="1600" dirty="0" smtClean="0">
                          <a:solidFill>
                            <a:srgbClr val="002060"/>
                          </a:solidFill>
                          <a:latin typeface="Calibri"/>
                          <a:cs typeface="Calibri"/>
                        </a:rPr>
                        <a:t>1</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Calibri"/>
                          <a:cs typeface="Calibri"/>
                        </a:rPr>
                        <a:t>Plan</a:t>
                      </a:r>
                    </a:p>
                    <a:p>
                      <a:r>
                        <a:rPr lang="en-US" sz="1600" dirty="0" smtClean="0">
                          <a:solidFill>
                            <a:srgbClr val="002060"/>
                          </a:solidFill>
                          <a:latin typeface="Calibri"/>
                          <a:cs typeface="Calibri"/>
                        </a:rPr>
                        <a:t>HCM</a:t>
                      </a:r>
                    </a:p>
                    <a:p>
                      <a:r>
                        <a:rPr lang="en-US" sz="1600" dirty="0" smtClean="0">
                          <a:solidFill>
                            <a:srgbClr val="002060"/>
                          </a:solidFill>
                          <a:latin typeface="Calibri"/>
                          <a:cs typeface="Calibri"/>
                        </a:rPr>
                        <a:t>FCST vs HCM</a:t>
                      </a:r>
                      <a:br>
                        <a:rPr lang="en-US" sz="1600" dirty="0" smtClean="0">
                          <a:solidFill>
                            <a:srgbClr val="002060"/>
                          </a:solidFill>
                          <a:latin typeface="Calibri"/>
                          <a:cs typeface="Calibri"/>
                        </a:rPr>
                      </a:b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Calibri"/>
                          <a:cs typeface="Calibri"/>
                        </a:rPr>
                        <a:t>Employee is in plan and has actuals</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Calibri"/>
                          <a:cs typeface="Calibri"/>
                        </a:rPr>
                        <a:t>Add data to plan if variance is material</a:t>
                      </a:r>
                      <a:endParaRPr lang="en-US" sz="1600" dirty="0">
                        <a:solidFill>
                          <a:srgbClr val="002060"/>
                        </a:solidFill>
                        <a:latin typeface="Calibri"/>
                        <a:cs typeface="Calibri"/>
                      </a:endParaRPr>
                    </a:p>
                  </a:txBody>
                  <a:tcPr/>
                </a:tc>
                <a:extLst>
                  <a:ext uri="{0D108BD9-81ED-4DB2-BD59-A6C34878D82A}">
                    <a16:rowId xmlns:a16="http://schemas.microsoft.com/office/drawing/2014/main" val="35464278"/>
                  </a:ext>
                </a:extLst>
              </a:tr>
              <a:tr h="370840">
                <a:tc>
                  <a:txBody>
                    <a:bodyPr/>
                    <a:lstStyle/>
                    <a:p>
                      <a:r>
                        <a:rPr lang="en-US" sz="1600" dirty="0" smtClean="0">
                          <a:solidFill>
                            <a:srgbClr val="002060"/>
                          </a:solidFill>
                          <a:latin typeface="Calibri"/>
                          <a:cs typeface="Calibri"/>
                        </a:rPr>
                        <a:t>2</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mn-lt"/>
                          <a:cs typeface="Calibri"/>
                        </a:rPr>
                        <a:t>Plan</a:t>
                      </a:r>
                    </a:p>
                    <a:p>
                      <a:r>
                        <a:rPr lang="en-US" sz="1600" dirty="0" smtClean="0">
                          <a:solidFill>
                            <a:srgbClr val="002060"/>
                          </a:solidFill>
                          <a:latin typeface="+mn-lt"/>
                          <a:cs typeface="Calibri"/>
                        </a:rPr>
                        <a:t>FCST vs HCM</a:t>
                      </a:r>
                      <a:br>
                        <a:rPr lang="en-US" sz="1600" dirty="0" smtClean="0">
                          <a:solidFill>
                            <a:srgbClr val="002060"/>
                          </a:solidFill>
                          <a:latin typeface="+mn-lt"/>
                          <a:cs typeface="Calibri"/>
                        </a:rPr>
                      </a:br>
                      <a:endParaRPr lang="en-US" sz="1600" dirty="0" smtClean="0">
                        <a:solidFill>
                          <a:srgbClr val="002060"/>
                        </a:solidFill>
                        <a:latin typeface="+mn-lt"/>
                        <a:cs typeface="Calibri"/>
                      </a:endParaRPr>
                    </a:p>
                  </a:txBody>
                  <a:tcPr/>
                </a:tc>
                <a:tc>
                  <a:txBody>
                    <a:bodyPr/>
                    <a:lstStyle/>
                    <a:p>
                      <a:r>
                        <a:rPr lang="en-US" sz="1600" dirty="0" smtClean="0">
                          <a:solidFill>
                            <a:srgbClr val="002060"/>
                          </a:solidFill>
                          <a:latin typeface="Calibri"/>
                          <a:cs typeface="Calibri"/>
                        </a:rPr>
                        <a:t>Employee is in plan but doesn’t have actuals</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Calibri"/>
                          <a:cs typeface="Calibri"/>
                        </a:rPr>
                        <a:t>Delete plan data for months until actuals are expected, or all months</a:t>
                      </a:r>
                      <a:r>
                        <a:rPr lang="en-US" sz="1600" baseline="0" dirty="0" smtClean="0">
                          <a:solidFill>
                            <a:srgbClr val="002060"/>
                          </a:solidFill>
                          <a:latin typeface="Calibri"/>
                          <a:cs typeface="Calibri"/>
                        </a:rPr>
                        <a:t> if employee has left</a:t>
                      </a:r>
                      <a:endParaRPr lang="en-US" sz="1600" dirty="0">
                        <a:solidFill>
                          <a:srgbClr val="002060"/>
                        </a:solidFill>
                        <a:latin typeface="Calibri"/>
                        <a:cs typeface="Calibri"/>
                      </a:endParaRPr>
                    </a:p>
                  </a:txBody>
                  <a:tcPr/>
                </a:tc>
                <a:extLst>
                  <a:ext uri="{0D108BD9-81ED-4DB2-BD59-A6C34878D82A}">
                    <a16:rowId xmlns:a16="http://schemas.microsoft.com/office/drawing/2014/main" val="3629036974"/>
                  </a:ext>
                </a:extLst>
              </a:tr>
              <a:tr h="370840">
                <a:tc>
                  <a:txBody>
                    <a:bodyPr/>
                    <a:lstStyle/>
                    <a:p>
                      <a:r>
                        <a:rPr lang="en-US" sz="1600" dirty="0" smtClean="0">
                          <a:solidFill>
                            <a:srgbClr val="002060"/>
                          </a:solidFill>
                          <a:latin typeface="Calibri"/>
                          <a:cs typeface="Calibri"/>
                        </a:rPr>
                        <a:t>3</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mn-lt"/>
                          <a:cs typeface="Calibri"/>
                        </a:rPr>
                        <a:t>HCM</a:t>
                      </a:r>
                    </a:p>
                    <a:p>
                      <a:r>
                        <a:rPr lang="en-US" sz="1600" dirty="0" smtClean="0">
                          <a:solidFill>
                            <a:srgbClr val="002060"/>
                          </a:solidFill>
                          <a:latin typeface="+mn-lt"/>
                          <a:cs typeface="Calibri"/>
                        </a:rPr>
                        <a:t>FCST vs HCM</a:t>
                      </a:r>
                    </a:p>
                  </a:txBody>
                  <a:tcPr/>
                </a:tc>
                <a:tc>
                  <a:txBody>
                    <a:bodyPr/>
                    <a:lstStyle/>
                    <a:p>
                      <a:r>
                        <a:rPr lang="en-US" sz="1600" dirty="0" smtClean="0">
                          <a:solidFill>
                            <a:srgbClr val="002060"/>
                          </a:solidFill>
                          <a:latin typeface="Calibri"/>
                          <a:cs typeface="Calibri"/>
                        </a:rPr>
                        <a:t>Employee has actuals but isn’t in plan</a:t>
                      </a:r>
                      <a:endParaRPr lang="en-US" sz="1600" dirty="0">
                        <a:solidFill>
                          <a:srgbClr val="002060"/>
                        </a:solidFill>
                        <a:latin typeface="Calibri"/>
                        <a:cs typeface="Calibri"/>
                      </a:endParaRPr>
                    </a:p>
                  </a:txBody>
                  <a:tcPr/>
                </a:tc>
                <a:tc>
                  <a:txBody>
                    <a:bodyPr/>
                    <a:lstStyle/>
                    <a:p>
                      <a:r>
                        <a:rPr lang="en-US" sz="1600" dirty="0" smtClean="0">
                          <a:solidFill>
                            <a:srgbClr val="002060"/>
                          </a:solidFill>
                          <a:latin typeface="Calibri"/>
                          <a:cs typeface="Calibri"/>
                        </a:rPr>
                        <a:t>Add to plan</a:t>
                      </a:r>
                      <a:endParaRPr lang="en-US" sz="1600" dirty="0">
                        <a:solidFill>
                          <a:srgbClr val="002060"/>
                        </a:solidFill>
                        <a:latin typeface="Calibri"/>
                        <a:cs typeface="Calibri"/>
                      </a:endParaRPr>
                    </a:p>
                  </a:txBody>
                  <a:tcPr/>
                </a:tc>
                <a:extLst>
                  <a:ext uri="{0D108BD9-81ED-4DB2-BD59-A6C34878D82A}">
                    <a16:rowId xmlns:a16="http://schemas.microsoft.com/office/drawing/2014/main" val="3217384879"/>
                  </a:ext>
                </a:extLst>
              </a:tr>
            </a:tbl>
          </a:graphicData>
        </a:graphic>
      </p:graphicFrame>
      <p:sp>
        <p:nvSpPr>
          <p:cNvPr id="13" name="TextBox 12"/>
          <p:cNvSpPr txBox="1"/>
          <p:nvPr/>
        </p:nvSpPr>
        <p:spPr>
          <a:xfrm>
            <a:off x="4800600" y="1219200"/>
            <a:ext cx="685800" cy="246221"/>
          </a:xfrm>
          <a:prstGeom prst="rect">
            <a:avLst/>
          </a:prstGeom>
          <a:solidFill>
            <a:schemeClr val="bg1"/>
          </a:solidFill>
        </p:spPr>
        <p:txBody>
          <a:bodyPr wrap="square" rtlCol="0">
            <a:spAutoFit/>
          </a:bodyPr>
          <a:lstStyle/>
          <a:p>
            <a:pPr algn="r"/>
            <a:r>
              <a:rPr lang="en-US" sz="1000" dirty="0" smtClean="0"/>
              <a:t>10,300</a:t>
            </a:r>
            <a:endParaRPr lang="en-US" sz="1000" dirty="0"/>
          </a:p>
        </p:txBody>
      </p:sp>
      <p:sp>
        <p:nvSpPr>
          <p:cNvPr id="14" name="TextBox 13"/>
          <p:cNvSpPr txBox="1"/>
          <p:nvPr/>
        </p:nvSpPr>
        <p:spPr>
          <a:xfrm>
            <a:off x="4800600" y="1525989"/>
            <a:ext cx="685800" cy="246221"/>
          </a:xfrm>
          <a:prstGeom prst="rect">
            <a:avLst/>
          </a:prstGeom>
          <a:solidFill>
            <a:schemeClr val="bg1"/>
          </a:solidFill>
        </p:spPr>
        <p:txBody>
          <a:bodyPr wrap="square" rtlCol="0">
            <a:spAutoFit/>
          </a:bodyPr>
          <a:lstStyle/>
          <a:p>
            <a:pPr algn="r"/>
            <a:r>
              <a:rPr lang="en-US" sz="1000" dirty="0" smtClean="0"/>
              <a:t>10,450</a:t>
            </a:r>
            <a:endParaRPr lang="en-US" sz="1000" dirty="0"/>
          </a:p>
        </p:txBody>
      </p:sp>
      <p:sp>
        <p:nvSpPr>
          <p:cNvPr id="15" name="TextBox 14"/>
          <p:cNvSpPr txBox="1"/>
          <p:nvPr/>
        </p:nvSpPr>
        <p:spPr>
          <a:xfrm>
            <a:off x="4800600" y="1825192"/>
            <a:ext cx="685800" cy="246221"/>
          </a:xfrm>
          <a:prstGeom prst="rect">
            <a:avLst/>
          </a:prstGeom>
          <a:solidFill>
            <a:srgbClr val="FF8B00"/>
          </a:solidFill>
        </p:spPr>
        <p:txBody>
          <a:bodyPr wrap="square" rtlCol="0">
            <a:spAutoFit/>
          </a:bodyPr>
          <a:lstStyle/>
          <a:p>
            <a:pPr algn="r"/>
            <a:r>
              <a:rPr lang="en-US" sz="1000" dirty="0" smtClean="0"/>
              <a:t>-150</a:t>
            </a:r>
            <a:endParaRPr lang="en-US" sz="1000" dirty="0"/>
          </a:p>
        </p:txBody>
      </p:sp>
    </p:spTree>
    <p:extLst>
      <p:ext uri="{BB962C8B-B14F-4D97-AF65-F5344CB8AC3E}">
        <p14:creationId xmlns:p14="http://schemas.microsoft.com/office/powerpoint/2010/main" val="1937644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Before You Add Data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70029" y="962614"/>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One DeptID at a time</a:t>
            </a:r>
          </a:p>
        </p:txBody>
      </p:sp>
      <p:sp>
        <p:nvSpPr>
          <p:cNvPr id="7" name="object 4"/>
          <p:cNvSpPr txBox="1"/>
          <p:nvPr/>
        </p:nvSpPr>
        <p:spPr>
          <a:xfrm>
            <a:off x="3505200" y="990598"/>
            <a:ext cx="5088888" cy="1515158"/>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Work with a single DeptID</a:t>
            </a:r>
          </a:p>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You can copy data for one employee at a time or all employees in a Dept ID</a:t>
            </a:r>
          </a:p>
          <a:p>
            <a:pPr marL="299085" marR="5080" indent="-287020">
              <a:lnSpc>
                <a:spcPct val="100000"/>
              </a:lnSpc>
              <a:spcBef>
                <a:spcPts val="95"/>
              </a:spcBef>
              <a:buFont typeface="Arial"/>
              <a:buChar char="•"/>
              <a:tabLst>
                <a:tab pos="299085" algn="l"/>
                <a:tab pos="299720" algn="l"/>
              </a:tabLst>
            </a:pPr>
            <a:r>
              <a:rPr lang="en-US" sz="1600" dirty="0" smtClean="0">
                <a:solidFill>
                  <a:schemeClr val="accent2"/>
                </a:solidFill>
                <a:latin typeface="Calibri"/>
                <a:cs typeface="Calibri"/>
              </a:rPr>
              <a:t>If you copy all employees at a time, only those with an Employee ID are copied; To Be Hired employees are not copied</a:t>
            </a: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bject 4"/>
          <p:cNvSpPr txBox="1"/>
          <p:nvPr/>
        </p:nvSpPr>
        <p:spPr>
          <a:xfrm>
            <a:off x="430757" y="2713545"/>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Make a backup</a:t>
            </a:r>
          </a:p>
        </p:txBody>
      </p:sp>
      <p:sp>
        <p:nvSpPr>
          <p:cNvPr id="11" name="object 4"/>
          <p:cNvSpPr txBox="1"/>
          <p:nvPr/>
        </p:nvSpPr>
        <p:spPr>
          <a:xfrm>
            <a:off x="3465928" y="2741529"/>
            <a:ext cx="5297072" cy="763671"/>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Make a backup of the Manage Existing Employees and Job Codes form before copying so you can refer back as needed</a:t>
            </a:r>
          </a:p>
          <a:p>
            <a:pPr marL="299085" marR="5080" indent="-287020">
              <a:lnSpc>
                <a:spcPct val="100000"/>
              </a:lnSpc>
              <a:spcBef>
                <a:spcPts val="95"/>
              </a:spcBef>
              <a:buFont typeface="Arial"/>
              <a:buChar char="•"/>
              <a:tabLst>
                <a:tab pos="299085" algn="l"/>
                <a:tab pos="299720" algn="l"/>
              </a:tabLst>
            </a:pPr>
            <a:endParaRPr lang="en-US" sz="1600" dirty="0" smtClean="0">
              <a:solidFill>
                <a:srgbClr val="002060"/>
              </a:solidFill>
              <a:latin typeface="Calibri"/>
              <a:cs typeface="Calibri"/>
            </a:endParaRPr>
          </a:p>
        </p:txBody>
      </p:sp>
      <p:sp>
        <p:nvSpPr>
          <p:cNvPr id="16" name="Rectangle 1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calplanning.berkeley.edu/training/job-aids</a:t>
            </a:r>
            <a:endParaRPr lang="en-US" sz="2400" dirty="0">
              <a:solidFill>
                <a:schemeClr val="tx2"/>
              </a:solidFill>
            </a:endParaRPr>
          </a:p>
        </p:txBody>
      </p:sp>
      <p:pic>
        <p:nvPicPr>
          <p:cNvPr id="5" name="Picture 4"/>
          <p:cNvPicPr>
            <a:picLocks noChangeAspect="1"/>
          </p:cNvPicPr>
          <p:nvPr/>
        </p:nvPicPr>
        <p:blipFill>
          <a:blip r:embed="rId2"/>
          <a:stretch>
            <a:fillRect/>
          </a:stretch>
        </p:blipFill>
        <p:spPr>
          <a:xfrm>
            <a:off x="3733800" y="3309620"/>
            <a:ext cx="3124341" cy="2379417"/>
          </a:xfrm>
          <a:prstGeom prst="rect">
            <a:avLst/>
          </a:prstGeom>
        </p:spPr>
      </p:pic>
    </p:spTree>
    <p:extLst>
      <p:ext uri="{BB962C8B-B14F-4D97-AF65-F5344CB8AC3E}">
        <p14:creationId xmlns:p14="http://schemas.microsoft.com/office/powerpoint/2010/main" val="1713765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Add Data to Plan – One Employee 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2971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Select the scenario to copy</a:t>
            </a:r>
          </a:p>
        </p:txBody>
      </p:sp>
      <p:sp>
        <p:nvSpPr>
          <p:cNvPr id="15" name="object 4"/>
          <p:cNvSpPr txBox="1"/>
          <p:nvPr/>
        </p:nvSpPr>
        <p:spPr>
          <a:xfrm>
            <a:off x="3416171" y="2971800"/>
            <a:ext cx="5088888" cy="517449"/>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You can copy Forecast, Operating Budget, or both</a:t>
            </a:r>
          </a:p>
          <a:p>
            <a:pPr marL="299085" marR="5080" indent="-287020">
              <a:lnSpc>
                <a:spcPct val="100000"/>
              </a:lnSpc>
              <a:spcBef>
                <a:spcPts val="95"/>
              </a:spcBef>
              <a:buFont typeface="Arial"/>
              <a:buChar char="•"/>
              <a:tabLst>
                <a:tab pos="299085" algn="l"/>
                <a:tab pos="299720" algn="l"/>
              </a:tabLst>
            </a:pPr>
            <a:endParaRPr lang="en-US" sz="1600" dirty="0" smtClean="0">
              <a:solidFill>
                <a:schemeClr val="tx1"/>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122803"/>
            <a:ext cx="4508056" cy="1592207"/>
          </a:xfrm>
          <a:prstGeom prst="rect">
            <a:avLst/>
          </a:prstGeom>
        </p:spPr>
      </p:pic>
      <p:sp>
        <p:nvSpPr>
          <p:cNvPr id="17" name="object 4"/>
          <p:cNvSpPr txBox="1"/>
          <p:nvPr/>
        </p:nvSpPr>
        <p:spPr>
          <a:xfrm>
            <a:off x="457200" y="1122803"/>
            <a:ext cx="2514600" cy="1117614"/>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b="1" dirty="0" smtClean="0">
                <a:solidFill>
                  <a:schemeClr val="tx1"/>
                </a:solidFill>
                <a:latin typeface="Calibri"/>
                <a:cs typeface="Calibri"/>
              </a:rPr>
              <a:t>Monthly Pay Rate tab</a:t>
            </a:r>
          </a:p>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Right-click on the Scenario column for the employee you wish to copy</a:t>
            </a:r>
          </a:p>
        </p:txBody>
      </p:sp>
    </p:spTree>
    <p:extLst>
      <p:ext uri="{BB962C8B-B14F-4D97-AF65-F5344CB8AC3E}">
        <p14:creationId xmlns:p14="http://schemas.microsoft.com/office/powerpoint/2010/main" val="20665452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Add Data to Plan – One Employee 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3733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Results</a:t>
            </a:r>
          </a:p>
        </p:txBody>
      </p:sp>
      <p:sp>
        <p:nvSpPr>
          <p:cNvPr id="15" name="object 4"/>
          <p:cNvSpPr txBox="1"/>
          <p:nvPr/>
        </p:nvSpPr>
        <p:spPr>
          <a:xfrm>
            <a:off x="3496892" y="3733800"/>
            <a:ext cx="5088888" cy="1979388"/>
          </a:xfrm>
          <a:prstGeom prst="rect">
            <a:avLst/>
          </a:prstGeom>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r>
              <a:rPr lang="en-US" sz="1600" dirty="0" smtClean="0">
                <a:solidFill>
                  <a:schemeClr val="tx1"/>
                </a:solidFill>
                <a:latin typeface="Calibri"/>
                <a:cs typeface="Calibri"/>
              </a:rPr>
              <a:t>CalPlanning copies the HCM data into the Plan</a:t>
            </a:r>
          </a:p>
          <a:p>
            <a:pPr marL="299085" marR="5080" indent="-287020">
              <a:lnSpc>
                <a:spcPct val="100000"/>
              </a:lnSpc>
              <a:spcAft>
                <a:spcPts val="600"/>
              </a:spcAft>
              <a:buFont typeface="Arial"/>
              <a:buChar char="•"/>
              <a:tabLst>
                <a:tab pos="299085" algn="l"/>
                <a:tab pos="299720" algn="l"/>
              </a:tabLst>
            </a:pPr>
            <a:r>
              <a:rPr lang="en-US" sz="1600" dirty="0" smtClean="0">
                <a:solidFill>
                  <a:schemeClr val="tx1"/>
                </a:solidFill>
                <a:latin typeface="Calibri"/>
                <a:cs typeface="Calibri"/>
              </a:rPr>
              <a:t>See results on the Manage Existing Employees and Job Codes form</a:t>
            </a:r>
          </a:p>
          <a:p>
            <a:pPr marL="299085" marR="5080" indent="-287020">
              <a:lnSpc>
                <a:spcPct val="100000"/>
              </a:lnSpc>
              <a:spcAft>
                <a:spcPts val="600"/>
              </a:spcAft>
              <a:buFont typeface="Arial"/>
              <a:buChar char="•"/>
              <a:tabLst>
                <a:tab pos="299085" algn="l"/>
                <a:tab pos="299720" algn="l"/>
              </a:tabLst>
            </a:pPr>
            <a:r>
              <a:rPr lang="en-US" sz="1600" dirty="0" smtClean="0">
                <a:solidFill>
                  <a:schemeClr val="tx1"/>
                </a:solidFill>
                <a:latin typeface="Calibri"/>
                <a:cs typeface="Calibri"/>
              </a:rPr>
              <a:t>The Review HCM Data to Add to Plan form shows Plan and HCM as the same amount and a variance of zero for the employee</a:t>
            </a:r>
          </a:p>
          <a:p>
            <a:pPr marL="299085" marR="5080" indent="-287020">
              <a:lnSpc>
                <a:spcPct val="100000"/>
              </a:lnSpc>
              <a:spcBef>
                <a:spcPts val="95"/>
              </a:spcBef>
              <a:buFont typeface="Arial"/>
              <a:buChar char="•"/>
              <a:tabLst>
                <a:tab pos="299085" algn="l"/>
                <a:tab pos="299720" algn="l"/>
              </a:tabLst>
            </a:pPr>
            <a:endParaRPr lang="en-US" sz="1600" dirty="0" smtClean="0">
              <a:solidFill>
                <a:schemeClr val="tx1"/>
              </a:solidFill>
              <a:latin typeface="Calibri"/>
              <a:cs typeface="Calibri"/>
            </a:endParaRPr>
          </a:p>
        </p:txBody>
      </p:sp>
      <p:sp>
        <p:nvSpPr>
          <p:cNvPr id="17" name="object 4"/>
          <p:cNvSpPr txBox="1"/>
          <p:nvPr/>
        </p:nvSpPr>
        <p:spPr>
          <a:xfrm>
            <a:off x="457200" y="1122803"/>
            <a:ext cx="2514600" cy="75084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Review the values for the employee. If all is correct, click Launch.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892" y="1198830"/>
            <a:ext cx="5029200" cy="2031374"/>
          </a:xfrm>
          <a:prstGeom prst="rect">
            <a:avLst/>
          </a:prstGeom>
        </p:spPr>
      </p:pic>
    </p:spTree>
    <p:extLst>
      <p:ext uri="{BB962C8B-B14F-4D97-AF65-F5344CB8AC3E}">
        <p14:creationId xmlns:p14="http://schemas.microsoft.com/office/powerpoint/2010/main" val="1802580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2091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Add Data to Plan – One Employee ID – Distributions Tab</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2971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solidFill>
                  <a:schemeClr val="tx1"/>
                </a:solidFill>
                <a:latin typeface="Calibri"/>
                <a:cs typeface="Calibri"/>
              </a:rPr>
              <a:t>Backup before you start</a:t>
            </a:r>
          </a:p>
        </p:txBody>
      </p:sp>
      <p:sp>
        <p:nvSpPr>
          <p:cNvPr id="15" name="object 4"/>
          <p:cNvSpPr txBox="1"/>
          <p:nvPr/>
        </p:nvSpPr>
        <p:spPr>
          <a:xfrm>
            <a:off x="3416171" y="2971800"/>
            <a:ext cx="5088888" cy="1527982"/>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Make a backup copy of the Manage Existing Employees and Job Codes form, Distributions tab, before copying so you can refer back as needed.</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From the menu, select Tools / Export as Spreadsheet</a:t>
            </a:r>
          </a:p>
          <a:p>
            <a:pPr marL="299085" marR="5080" indent="-287020">
              <a:lnSpc>
                <a:spcPct val="100000"/>
              </a:lnSpc>
              <a:spcBef>
                <a:spcPts val="95"/>
              </a:spcBef>
              <a:buFont typeface="Arial"/>
              <a:buChar char="•"/>
              <a:tabLst>
                <a:tab pos="299085" algn="l"/>
                <a:tab pos="299720" algn="l"/>
              </a:tabLst>
            </a:pPr>
            <a:endParaRPr lang="en-US" sz="1600" dirty="0" smtClean="0">
              <a:solidFill>
                <a:schemeClr val="tx1"/>
              </a:solidFill>
              <a:latin typeface="Calibri"/>
              <a:cs typeface="Calibri"/>
            </a:endParaRPr>
          </a:p>
        </p:txBody>
      </p:sp>
      <p:sp>
        <p:nvSpPr>
          <p:cNvPr id="17" name="object 4"/>
          <p:cNvSpPr txBox="1"/>
          <p:nvPr/>
        </p:nvSpPr>
        <p:spPr>
          <a:xfrm>
            <a:off x="457200" y="1122803"/>
            <a:ext cx="2514600" cy="643125"/>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b="1" dirty="0" smtClean="0">
                <a:solidFill>
                  <a:schemeClr val="bg1">
                    <a:lumMod val="75000"/>
                  </a:schemeClr>
                </a:solidFill>
                <a:latin typeface="Calibri"/>
                <a:cs typeface="Calibri"/>
              </a:rPr>
              <a:t>Monthly Pay Rate tab</a:t>
            </a:r>
          </a:p>
          <a:p>
            <a:pPr marL="12065" marR="5080">
              <a:lnSpc>
                <a:spcPct val="100000"/>
              </a:lnSpc>
              <a:spcAft>
                <a:spcPts val="600"/>
              </a:spcAft>
              <a:tabLst>
                <a:tab pos="299085" algn="l"/>
                <a:tab pos="299720" algn="l"/>
              </a:tabLst>
            </a:pPr>
            <a:r>
              <a:rPr lang="en-US" b="1" dirty="0" smtClean="0">
                <a:solidFill>
                  <a:schemeClr val="tx1"/>
                </a:solidFill>
                <a:latin typeface="Calibri"/>
                <a:cs typeface="Calibri"/>
              </a:rPr>
              <a:t>Distributions tab</a:t>
            </a:r>
          </a:p>
        </p:txBody>
      </p:sp>
      <p:sp>
        <p:nvSpPr>
          <p:cNvPr id="9" name="object 4"/>
          <p:cNvSpPr txBox="1"/>
          <p:nvPr/>
        </p:nvSpPr>
        <p:spPr>
          <a:xfrm>
            <a:off x="3479800" y="1444365"/>
            <a:ext cx="5088888" cy="1022716"/>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Review employee data from both tabs: HCM Monthly Pay Rate and HCM Distributions</a:t>
            </a:r>
          </a:p>
          <a:p>
            <a:pPr marL="299085" marR="5080" indent="-287020">
              <a:lnSpc>
                <a:spcPct val="100000"/>
              </a:lnSpc>
              <a:spcBef>
                <a:spcPts val="95"/>
              </a:spcBef>
              <a:buFont typeface="Arial"/>
              <a:buChar char="•"/>
              <a:tabLst>
                <a:tab pos="299085" algn="l"/>
                <a:tab pos="299720" algn="l"/>
              </a:tabLst>
            </a:pPr>
            <a:r>
              <a:rPr lang="en-US" sz="1600" dirty="0" smtClean="0">
                <a:solidFill>
                  <a:schemeClr val="tx1"/>
                </a:solidFill>
                <a:latin typeface="Calibri"/>
                <a:cs typeface="Calibri"/>
              </a:rPr>
              <a:t>There should be few variances on distributions</a:t>
            </a:r>
          </a:p>
          <a:p>
            <a:pPr marL="299085" marR="5080" indent="-287020">
              <a:lnSpc>
                <a:spcPct val="100000"/>
              </a:lnSpc>
              <a:spcBef>
                <a:spcPts val="95"/>
              </a:spcBef>
              <a:buFont typeface="Arial"/>
              <a:buChar char="•"/>
              <a:tabLst>
                <a:tab pos="299085" algn="l"/>
                <a:tab pos="299720" algn="l"/>
              </a:tabLst>
            </a:pPr>
            <a:endParaRPr lang="en-US" sz="1600" dirty="0" smtClean="0">
              <a:solidFill>
                <a:schemeClr val="tx1"/>
              </a:solidFill>
              <a:latin typeface="Calibri"/>
              <a:cs typeface="Calibri"/>
            </a:endParaRPr>
          </a:p>
        </p:txBody>
      </p:sp>
    </p:spTree>
    <p:extLst>
      <p:ext uri="{BB962C8B-B14F-4D97-AF65-F5344CB8AC3E}">
        <p14:creationId xmlns:p14="http://schemas.microsoft.com/office/powerpoint/2010/main" val="2149899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Add Data to Plan – All Employees in a DeptID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457200" y="1066800"/>
            <a:ext cx="2514600" cy="1699824"/>
          </a:xfrm>
          <a:prstGeom prst="rect">
            <a:avLst/>
          </a:prstGeom>
        </p:spPr>
        <p:txBody>
          <a:bodyPr vert="horz" wrap="square" lIns="0" tIns="12065" rIns="0" bIns="0" rtlCol="0">
            <a:spAutoFit/>
          </a:bodyPr>
          <a:lstStyle/>
          <a:p>
            <a:pPr marL="12065" marR="5080">
              <a:spcAft>
                <a:spcPts val="600"/>
              </a:spcAft>
              <a:tabLst>
                <a:tab pos="299085" algn="l"/>
                <a:tab pos="299720" algn="l"/>
              </a:tabLst>
            </a:pPr>
            <a:r>
              <a:rPr lang="en-US" b="1" dirty="0" smtClean="0">
                <a:solidFill>
                  <a:schemeClr val="tx1"/>
                </a:solidFill>
                <a:latin typeface="Calibri"/>
                <a:cs typeface="Calibri"/>
              </a:rPr>
              <a:t>Monthly Pay and </a:t>
            </a:r>
            <a:r>
              <a:rPr lang="en-US" b="1" dirty="0" err="1" smtClean="0">
                <a:solidFill>
                  <a:schemeClr val="tx1"/>
                </a:solidFill>
                <a:latin typeface="Calibri"/>
                <a:cs typeface="Calibri"/>
              </a:rPr>
              <a:t>Dist</a:t>
            </a:r>
            <a:r>
              <a:rPr lang="en-US" b="1" dirty="0" smtClean="0">
                <a:solidFill>
                  <a:schemeClr val="tx1"/>
                </a:solidFill>
                <a:latin typeface="Calibri"/>
                <a:cs typeface="Calibri"/>
              </a:rPr>
              <a:t> tab</a:t>
            </a:r>
          </a:p>
          <a:p>
            <a:pPr marL="354965" marR="5080" indent="-342900">
              <a:spcAft>
                <a:spcPts val="600"/>
              </a:spcAft>
              <a:buFont typeface="+mj-lt"/>
              <a:buAutoNum type="arabicPeriod"/>
              <a:tabLst>
                <a:tab pos="299085" algn="l"/>
                <a:tab pos="299720" algn="l"/>
              </a:tabLst>
            </a:pPr>
            <a:r>
              <a:rPr lang="en-US" sz="1600" dirty="0" smtClean="0">
                <a:solidFill>
                  <a:schemeClr val="tx1"/>
                </a:solidFill>
                <a:latin typeface="Calibri"/>
                <a:cs typeface="Calibri"/>
              </a:rPr>
              <a:t>Right-click on the DeptID you wish to copy</a:t>
            </a:r>
          </a:p>
          <a:p>
            <a:pPr marL="354965" marR="5080" indent="-342900">
              <a:spcBef>
                <a:spcPts val="95"/>
              </a:spcBef>
              <a:buFont typeface="+mj-lt"/>
              <a:buAutoNum type="arabicPeriod"/>
              <a:tabLst>
                <a:tab pos="299085" algn="l"/>
                <a:tab pos="299720" algn="l"/>
              </a:tabLst>
            </a:pPr>
            <a:r>
              <a:rPr lang="en-US" sz="1600" dirty="0" smtClean="0">
                <a:solidFill>
                  <a:schemeClr val="tx1"/>
                </a:solidFill>
                <a:latin typeface="Calibri"/>
                <a:cs typeface="Calibri"/>
              </a:rPr>
              <a:t>Select the scenario to copy</a:t>
            </a:r>
          </a:p>
          <a:p>
            <a:pPr marL="12065" marR="5080">
              <a:lnSpc>
                <a:spcPct val="100000"/>
              </a:lnSpc>
              <a:spcBef>
                <a:spcPts val="95"/>
              </a:spcBef>
              <a:tabLst>
                <a:tab pos="299085" algn="l"/>
                <a:tab pos="299720" algn="l"/>
              </a:tabLst>
            </a:pPr>
            <a:endParaRPr lang="en-US" sz="1600" dirty="0" smtClean="0">
              <a:solidFill>
                <a:schemeClr val="tx1"/>
              </a:solidFill>
              <a:latin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888" y="1066800"/>
            <a:ext cx="5029200" cy="1979762"/>
          </a:xfrm>
          <a:prstGeom prst="rect">
            <a:avLst/>
          </a:prstGeom>
        </p:spPr>
      </p:pic>
      <p:sp>
        <p:nvSpPr>
          <p:cNvPr id="11" name="object 4"/>
          <p:cNvSpPr txBox="1"/>
          <p:nvPr/>
        </p:nvSpPr>
        <p:spPr>
          <a:xfrm>
            <a:off x="1752600" y="3596946"/>
            <a:ext cx="5638800" cy="2425664"/>
          </a:xfrm>
          <a:prstGeom prst="rect">
            <a:avLst/>
          </a:prstGeom>
          <a:solidFill>
            <a:srgbClr val="FFC000"/>
          </a:solidFill>
        </p:spPr>
        <p:txBody>
          <a:bodyPr vert="horz" wrap="square" lIns="0" tIns="12065" rIns="0" bIns="0" rtlCol="0">
            <a:spAutoFit/>
          </a:bodyPr>
          <a:lstStyle/>
          <a:p>
            <a:pPr marL="12065" marR="5080">
              <a:lnSpc>
                <a:spcPct val="100000"/>
              </a:lnSpc>
              <a:spcAft>
                <a:spcPts val="600"/>
              </a:spcAft>
              <a:tabLst>
                <a:tab pos="299085" algn="l"/>
                <a:tab pos="299720" algn="l"/>
              </a:tabLst>
            </a:pPr>
            <a:r>
              <a:rPr lang="en-US" sz="2400" dirty="0" smtClean="0">
                <a:solidFill>
                  <a:srgbClr val="002060"/>
                </a:solidFill>
                <a:latin typeface="Calibri"/>
                <a:cs typeface="Calibri"/>
              </a:rPr>
              <a:t>Caution</a:t>
            </a:r>
          </a:p>
          <a:p>
            <a:pPr marL="299085" marR="5080" indent="-287020">
              <a:lnSpc>
                <a:spcPct val="100000"/>
              </a:lnSpc>
              <a:spcAft>
                <a:spcPts val="1200"/>
              </a:spcAft>
              <a:buFont typeface="Arial"/>
              <a:buChar char="•"/>
              <a:tabLst>
                <a:tab pos="299085" algn="l"/>
                <a:tab pos="299720" algn="l"/>
              </a:tabLst>
            </a:pPr>
            <a:r>
              <a:rPr lang="en-US" sz="1600" dirty="0" smtClean="0">
                <a:solidFill>
                  <a:srgbClr val="002060"/>
                </a:solidFill>
                <a:latin typeface="Calibri"/>
                <a:cs typeface="Calibri"/>
              </a:rPr>
              <a:t>Make a backup of the Manage Existing Employees and Job Codes form before copying so you can refer back as needed</a:t>
            </a:r>
          </a:p>
          <a:p>
            <a:pPr marL="299085" marR="5080" indent="-287020">
              <a:lnSpc>
                <a:spcPct val="100000"/>
              </a:lnSpc>
              <a:spcAft>
                <a:spcPts val="600"/>
              </a:spcAft>
              <a:buFont typeface="Arial"/>
              <a:buChar char="•"/>
              <a:tabLst>
                <a:tab pos="299085" algn="l"/>
                <a:tab pos="299720" algn="l"/>
              </a:tabLst>
            </a:pPr>
            <a:r>
              <a:rPr lang="en-US" sz="1600" dirty="0" smtClean="0">
                <a:solidFill>
                  <a:srgbClr val="002060"/>
                </a:solidFill>
                <a:latin typeface="Calibri"/>
                <a:cs typeface="Calibri"/>
              </a:rPr>
              <a:t>To Be Hired employees are not copied. You will need to manually enter To Be Hired employees on the Manage Existing Employees and Job Codes form after copying all employees in a DeptID</a:t>
            </a:r>
          </a:p>
          <a:p>
            <a:pPr marL="299085" marR="5080" indent="-287020">
              <a:lnSpc>
                <a:spcPct val="100000"/>
              </a:lnSpc>
              <a:spcBef>
                <a:spcPts val="95"/>
              </a:spcBef>
              <a:buFont typeface="Arial"/>
              <a:buChar char="•"/>
              <a:tabLst>
                <a:tab pos="299085" algn="l"/>
                <a:tab pos="299720" algn="l"/>
              </a:tabLst>
            </a:pPr>
            <a:endParaRPr lang="en-US" sz="1600" dirty="0" smtClean="0">
              <a:solidFill>
                <a:srgbClr val="002060"/>
              </a:solidFill>
              <a:latin typeface="Calibri"/>
              <a:cs typeface="Calibri"/>
            </a:endParaRPr>
          </a:p>
        </p:txBody>
      </p:sp>
    </p:spTree>
    <p:extLst>
      <p:ext uri="{BB962C8B-B14F-4D97-AF65-F5344CB8AC3E}">
        <p14:creationId xmlns:p14="http://schemas.microsoft.com/office/powerpoint/2010/main" val="701122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Human Capital Planning (HCP) Job Aids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endParaRPr>
          </a:p>
        </p:txBody>
      </p:sp>
      <p:sp>
        <p:nvSpPr>
          <p:cNvPr id="6" name="Rectangle 5"/>
          <p:cNvSpPr/>
          <p:nvPr/>
        </p:nvSpPr>
        <p:spPr>
          <a:xfrm>
            <a:off x="1051694" y="6019800"/>
            <a:ext cx="7040613" cy="461665"/>
          </a:xfrm>
          <a:prstGeom prst="rect">
            <a:avLst/>
          </a:prstGeom>
        </p:spPr>
        <p:txBody>
          <a:bodyPr wrap="square">
            <a:spAutoFit/>
          </a:bodyPr>
          <a:lstStyle/>
          <a:p>
            <a:pPr algn="ctr"/>
            <a:r>
              <a:rPr lang="en-US" sz="2400" dirty="0" smtClean="0">
                <a:solidFill>
                  <a:schemeClr val="tx2"/>
                </a:solidFill>
                <a:latin typeface="+mn-lt"/>
              </a:rPr>
              <a:t>https://calplanning.berkeley.edu/training/job-aids</a:t>
            </a:r>
            <a:endParaRPr lang="en-US" sz="2400" dirty="0">
              <a:solidFill>
                <a:schemeClr val="tx2"/>
              </a:solidFill>
              <a:latin typeface="+mn-lt"/>
            </a:endParaRPr>
          </a:p>
        </p:txBody>
      </p:sp>
      <p:sp>
        <p:nvSpPr>
          <p:cNvPr id="4" name="Rectangle 3"/>
          <p:cNvSpPr/>
          <p:nvPr/>
        </p:nvSpPr>
        <p:spPr>
          <a:xfrm>
            <a:off x="392429" y="1143000"/>
            <a:ext cx="4572000" cy="2523768"/>
          </a:xfrm>
          <a:prstGeom prst="rect">
            <a:avLst/>
          </a:prstGeom>
        </p:spPr>
        <p:txBody>
          <a:bodyPr>
            <a:spAutoFit/>
          </a:bodyPr>
          <a:lstStyle/>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2"/>
              </a:rPr>
              <a:t>Compensation Drill Through Job Aid</a:t>
            </a:r>
            <a:endParaRPr lang="en-US" b="0" i="0" dirty="0" smtClean="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3"/>
              </a:rPr>
              <a:t>Human Capital Planning Scenarios Job Aid</a:t>
            </a:r>
            <a:endParaRPr lang="en-US" b="0" i="0" dirty="0" smtClean="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4"/>
              </a:rPr>
              <a:t>Pooled Positions and Fee Remission Job Aid</a:t>
            </a:r>
            <a:endParaRPr lang="en-US" b="0" i="0" dirty="0" smtClean="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5"/>
              </a:rPr>
              <a:t>Review HCM Data to Add to Plan Job Aid</a:t>
            </a:r>
            <a:endParaRPr lang="en-US" b="0" i="0" dirty="0" smtClean="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6"/>
              </a:rPr>
              <a:t>Video: Review HCM Data to Add to Plan</a:t>
            </a:r>
            <a:endParaRPr lang="en-US" b="0" i="0" dirty="0" smtClean="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smtClean="0">
                <a:solidFill>
                  <a:srgbClr val="003262"/>
                </a:solidFill>
                <a:effectLst/>
                <a:latin typeface="Calibri" panose="020F0502020204030204" pitchFamily="34" charset="0"/>
                <a:cs typeface="Calibri" panose="020F0502020204030204" pitchFamily="34" charset="0"/>
                <a:hlinkClick r:id="rId7"/>
              </a:rPr>
              <a:t>Pooled Job Code Table</a:t>
            </a:r>
            <a:endParaRPr lang="en-US"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594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8288" y="539312"/>
            <a:ext cx="5486400" cy="1099159"/>
          </a:xfrm>
        </p:spPr>
        <p:txBody>
          <a:bodyPr anchor="t">
            <a:noAutofit/>
          </a:bodyPr>
          <a:lstStyle/>
          <a:p>
            <a:r>
              <a:rPr lang="en-US" sz="2800" b="0" dirty="0" smtClean="0"/>
              <a:t>HCP Compensation Drill Through</a:t>
            </a:r>
            <a:endParaRPr lang="en-US" sz="2800" b="0" dirty="0"/>
          </a:p>
        </p:txBody>
      </p:sp>
      <p:pic>
        <p:nvPicPr>
          <p:cNvPr id="7" name="Picture 2" descr="https://cdn2.webdamdb.com/220th_sm_1w3Cv5dWIs.jpg?1389053645"/>
          <p:cNvPicPr>
            <a:picLocks noChangeAspect="1" noChangeArrowheads="1"/>
          </p:cNvPicPr>
          <p:nvPr/>
        </p:nvPicPr>
        <p:blipFill>
          <a:blip r:embed="rId2">
            <a:extLst>
              <a:ext uri="{28A0092B-C50C-407E-A947-70E740481C1C}">
                <a14:useLocalDpi xmlns:a14="http://schemas.microsoft.com/office/drawing/2010/main" val="0"/>
              </a:ext>
            </a:extLst>
          </a:blip>
          <a:srcRect l="4746" r="4746"/>
          <a:stretch>
            <a:fillRect/>
          </a:stretch>
        </p:blipFill>
        <p:spPr bwMode="auto">
          <a:xfrm>
            <a:off x="316237" y="1671863"/>
            <a:ext cx="4060816" cy="299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996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HCP Compensation Drill Through</a:t>
            </a:r>
            <a:endParaRPr lang="en-US" sz="2800" b="0" dirty="0"/>
          </a:p>
        </p:txBody>
      </p:sp>
      <p:sp>
        <p:nvSpPr>
          <p:cNvPr id="7" name="TextBox 6"/>
          <p:cNvSpPr txBox="1"/>
          <p:nvPr/>
        </p:nvSpPr>
        <p:spPr>
          <a:xfrm>
            <a:off x="3505199" y="1066800"/>
            <a:ext cx="5153659" cy="2277547"/>
          </a:xfrm>
          <a:prstGeom prst="rect">
            <a:avLst/>
          </a:prstGeom>
          <a:noFill/>
        </p:spPr>
        <p:txBody>
          <a:bodyPr wrap="square" rtlCol="0">
            <a:spAutoFit/>
          </a:bodyPr>
          <a:lstStyle/>
          <a:p>
            <a:pPr>
              <a:spcAft>
                <a:spcPts val="1200"/>
              </a:spcAft>
            </a:pPr>
            <a:r>
              <a:rPr lang="en-US" sz="1600" dirty="0" smtClean="0">
                <a:latin typeface="+mn-lt"/>
              </a:rPr>
              <a:t>Use the Compensation </a:t>
            </a:r>
            <a:r>
              <a:rPr lang="en-US" sz="1600" dirty="0">
                <a:latin typeface="+mn-lt"/>
              </a:rPr>
              <a:t>Drill </a:t>
            </a:r>
            <a:r>
              <a:rPr lang="en-US" sz="1600" dirty="0" smtClean="0">
                <a:latin typeface="+mn-lt"/>
              </a:rPr>
              <a:t>Through form to:</a:t>
            </a:r>
          </a:p>
          <a:p>
            <a:pPr marL="285750" indent="-285750">
              <a:spcAft>
                <a:spcPts val="1200"/>
              </a:spcAft>
              <a:buFont typeface="Arial" panose="020B0604020202020204" pitchFamily="34" charset="0"/>
              <a:buChar char="•"/>
            </a:pPr>
            <a:r>
              <a:rPr lang="en-US" sz="1600" dirty="0" smtClean="0">
                <a:latin typeface="+mn-lt"/>
              </a:rPr>
              <a:t>View </a:t>
            </a:r>
            <a:r>
              <a:rPr lang="en-US" sz="1600" dirty="0">
                <a:latin typeface="+mn-lt"/>
              </a:rPr>
              <a:t>your data beginning at a summary </a:t>
            </a:r>
            <a:r>
              <a:rPr lang="en-US" sz="1600" dirty="0" smtClean="0">
                <a:latin typeface="+mn-lt"/>
              </a:rPr>
              <a:t>level</a:t>
            </a:r>
          </a:p>
          <a:p>
            <a:pPr marL="285750" indent="-285750">
              <a:spcAft>
                <a:spcPts val="1200"/>
              </a:spcAft>
              <a:buFont typeface="Arial" panose="020B0604020202020204" pitchFamily="34" charset="0"/>
              <a:buChar char="•"/>
            </a:pPr>
            <a:r>
              <a:rPr lang="en-US" sz="1600" dirty="0" smtClean="0">
                <a:latin typeface="+mn-lt"/>
              </a:rPr>
              <a:t>Drill </a:t>
            </a:r>
            <a:r>
              <a:rPr lang="en-US" sz="1600" dirty="0">
                <a:latin typeface="+mn-lt"/>
              </a:rPr>
              <a:t>down to detailed </a:t>
            </a:r>
            <a:r>
              <a:rPr lang="en-US" sz="1600" dirty="0" smtClean="0">
                <a:latin typeface="+mn-lt"/>
              </a:rPr>
              <a:t>data</a:t>
            </a:r>
          </a:p>
          <a:p>
            <a:pPr marL="285750" indent="-285750">
              <a:buFont typeface="Arial" panose="020B0604020202020204" pitchFamily="34" charset="0"/>
              <a:buChar char="•"/>
            </a:pPr>
            <a:r>
              <a:rPr lang="en-US" sz="1600" dirty="0" smtClean="0">
                <a:latin typeface="+mn-lt"/>
              </a:rPr>
              <a:t>Return </a:t>
            </a:r>
            <a:r>
              <a:rPr lang="en-US" sz="1600" dirty="0">
                <a:latin typeface="+mn-lt"/>
              </a:rPr>
              <a:t>to summary </a:t>
            </a:r>
            <a:r>
              <a:rPr lang="en-US" sz="1600" dirty="0" smtClean="0">
                <a:latin typeface="+mn-lt"/>
              </a:rPr>
              <a:t>level</a:t>
            </a:r>
          </a:p>
          <a:p>
            <a:endParaRPr lang="en-US" sz="1600" dirty="0">
              <a:latin typeface="+mn-lt"/>
            </a:endParaRPr>
          </a:p>
          <a:p>
            <a:r>
              <a:rPr lang="en-US" sz="1600" dirty="0" smtClean="0">
                <a:latin typeface="+mn-lt"/>
              </a:rPr>
              <a:t>While </a:t>
            </a:r>
            <a:r>
              <a:rPr lang="en-US" sz="1600" dirty="0">
                <a:latin typeface="+mn-lt"/>
              </a:rPr>
              <a:t>viewing detailed data at the employee level, you can make updates if needed. </a:t>
            </a:r>
            <a:endParaRPr lang="en-US" sz="1600" dirty="0">
              <a:solidFill>
                <a:schemeClr val="tx1"/>
              </a:solidFill>
              <a:latin typeface="+mn-lt"/>
              <a:cs typeface="Calibri" panose="020F0502020204030204" pitchFamily="34" charset="0"/>
            </a:endParaRP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1143000"/>
            <a:ext cx="2204720" cy="2362200"/>
          </a:xfrm>
          <a:prstGeom prst="rect">
            <a:avLst/>
          </a:prstGeom>
        </p:spPr>
      </p:pic>
    </p:spTree>
    <p:extLst>
      <p:ext uri="{BB962C8B-B14F-4D97-AF65-F5344CB8AC3E}">
        <p14:creationId xmlns:p14="http://schemas.microsoft.com/office/powerpoint/2010/main" val="23951317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HCP Compensation Drill Through</a:t>
            </a:r>
            <a:endParaRPr lang="en-US" sz="2800" b="0" dirty="0"/>
          </a:p>
        </p:txBody>
      </p:sp>
      <p:sp>
        <p:nvSpPr>
          <p:cNvPr id="7" name="TextBox 6"/>
          <p:cNvSpPr txBox="1"/>
          <p:nvPr/>
        </p:nvSpPr>
        <p:spPr>
          <a:xfrm>
            <a:off x="401449" y="1166336"/>
            <a:ext cx="7675751" cy="738664"/>
          </a:xfrm>
          <a:prstGeom prst="rect">
            <a:avLst/>
          </a:prstGeom>
          <a:noFill/>
        </p:spPr>
        <p:txBody>
          <a:bodyPr wrap="square" rtlCol="0">
            <a:spAutoFit/>
          </a:bodyPr>
          <a:lstStyle/>
          <a:p>
            <a:pPr>
              <a:spcAft>
                <a:spcPts val="1200"/>
              </a:spcAft>
            </a:pPr>
            <a:r>
              <a:rPr lang="en-US" sz="1600" dirty="0" smtClean="0">
                <a:solidFill>
                  <a:schemeClr val="tx1"/>
                </a:solidFill>
                <a:latin typeface="+mn-lt"/>
                <a:cs typeface="Calibri" panose="020F0502020204030204" pitchFamily="34" charset="0"/>
              </a:rPr>
              <a:t>Form shows summary level data by DeptID, Fund bucket, CF1, and Compensation Account</a:t>
            </a:r>
          </a:p>
          <a:p>
            <a:pPr>
              <a:spcAft>
                <a:spcPts val="1200"/>
              </a:spcAft>
            </a:pPr>
            <a:r>
              <a:rPr lang="en-US" sz="1600" dirty="0" smtClean="0">
                <a:solidFill>
                  <a:schemeClr val="tx1"/>
                </a:solidFill>
                <a:latin typeface="+mn-lt"/>
                <a:cs typeface="Calibri" panose="020F0502020204030204" pitchFamily="34" charset="0"/>
              </a:rPr>
              <a:t>To see details, right-click on an account and select </a:t>
            </a:r>
            <a:r>
              <a:rPr lang="en-US" sz="1600" dirty="0" err="1" smtClean="0">
                <a:solidFill>
                  <a:schemeClr val="tx1"/>
                </a:solidFill>
                <a:latin typeface="+mn-lt"/>
                <a:cs typeface="Calibri" panose="020F0502020204030204" pitchFamily="34" charset="0"/>
              </a:rPr>
              <a:t>Account_Details_ByEmpl</a:t>
            </a:r>
            <a:endParaRPr lang="en-US" sz="1600" dirty="0">
              <a:solidFill>
                <a:schemeClr val="tx1"/>
              </a:solidFill>
              <a:latin typeface="+mn-lt"/>
              <a:cs typeface="Calibri" panose="020F0502020204030204" pitchFamily="34" charset="0"/>
            </a:endParaRP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5" name="Picture 4"/>
          <p:cNvPicPr>
            <a:picLocks noChangeAspect="1"/>
          </p:cNvPicPr>
          <p:nvPr/>
        </p:nvPicPr>
        <p:blipFill>
          <a:blip r:embed="rId2"/>
          <a:stretch>
            <a:fillRect/>
          </a:stretch>
        </p:blipFill>
        <p:spPr>
          <a:xfrm>
            <a:off x="401449" y="2514600"/>
            <a:ext cx="8160169" cy="2832246"/>
          </a:xfrm>
          <a:prstGeom prst="rect">
            <a:avLst/>
          </a:prstGeom>
        </p:spPr>
      </p:pic>
    </p:spTree>
    <p:extLst>
      <p:ext uri="{BB962C8B-B14F-4D97-AF65-F5344CB8AC3E}">
        <p14:creationId xmlns:p14="http://schemas.microsoft.com/office/powerpoint/2010/main" val="354200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Training</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2"/>
                </a:solidFill>
              </a:rPr>
              <a:t>https://calplanning.berkeley.edu/training/budgeting-experienced-calplanning-users</a:t>
            </a:r>
            <a:endParaRPr lang="en-US" sz="16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5400"/>
            <a:ext cx="9144000" cy="3847108"/>
          </a:xfrm>
          <a:prstGeom prst="rect">
            <a:avLst/>
          </a:prstGeom>
        </p:spPr>
      </p:pic>
    </p:spTree>
    <p:extLst>
      <p:ext uri="{BB962C8B-B14F-4D97-AF65-F5344CB8AC3E}">
        <p14:creationId xmlns:p14="http://schemas.microsoft.com/office/powerpoint/2010/main" val="16819199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HCP Compensation Drill Through – Account Details</a:t>
            </a:r>
            <a:endParaRPr lang="en-US" sz="2800" b="0" dirty="0"/>
          </a:p>
        </p:txBody>
      </p:sp>
      <p:sp>
        <p:nvSpPr>
          <p:cNvPr id="7" name="TextBox 6"/>
          <p:cNvSpPr txBox="1"/>
          <p:nvPr/>
        </p:nvSpPr>
        <p:spPr>
          <a:xfrm>
            <a:off x="401449" y="975717"/>
            <a:ext cx="7675751" cy="1538883"/>
          </a:xfrm>
          <a:prstGeom prst="rect">
            <a:avLst/>
          </a:prstGeom>
          <a:noFill/>
        </p:spPr>
        <p:txBody>
          <a:bodyPr wrap="square" rtlCol="0">
            <a:spAutoFit/>
          </a:bodyPr>
          <a:lstStyle/>
          <a:p>
            <a:pPr>
              <a:spcAft>
                <a:spcPts val="1200"/>
              </a:spcAft>
            </a:pPr>
            <a:r>
              <a:rPr lang="en-US" sz="1600" dirty="0" smtClean="0">
                <a:latin typeface="+mn-lt"/>
              </a:rPr>
              <a:t>Account Details presents:</a:t>
            </a:r>
          </a:p>
          <a:p>
            <a:pPr marL="285750" indent="-285750">
              <a:spcAft>
                <a:spcPts val="1200"/>
              </a:spcAft>
              <a:buFont typeface="Arial" panose="020B0604020202020204" pitchFamily="34" charset="0"/>
              <a:buChar char="•"/>
            </a:pPr>
            <a:r>
              <a:rPr lang="en-US" sz="1600" dirty="0" smtClean="0">
                <a:latin typeface="+mn-lt"/>
              </a:rPr>
              <a:t>List </a:t>
            </a:r>
            <a:r>
              <a:rPr lang="en-US" sz="1600" dirty="0">
                <a:latin typeface="+mn-lt"/>
              </a:rPr>
              <a:t>of all </a:t>
            </a:r>
            <a:r>
              <a:rPr lang="en-US" sz="1600" dirty="0" smtClean="0">
                <a:latin typeface="+mn-lt"/>
              </a:rPr>
              <a:t>employees</a:t>
            </a:r>
          </a:p>
          <a:p>
            <a:pPr marL="285750" indent="-285750">
              <a:spcAft>
                <a:spcPts val="1200"/>
              </a:spcAft>
              <a:buFont typeface="Arial" panose="020B0604020202020204" pitchFamily="34" charset="0"/>
              <a:buChar char="•"/>
            </a:pPr>
            <a:r>
              <a:rPr lang="en-US" sz="1600" dirty="0" smtClean="0">
                <a:latin typeface="+mn-lt"/>
              </a:rPr>
              <a:t>Summary of employees by </a:t>
            </a:r>
            <a:r>
              <a:rPr lang="en-US" sz="1600" dirty="0">
                <a:latin typeface="+mn-lt"/>
              </a:rPr>
              <a:t>job </a:t>
            </a:r>
            <a:r>
              <a:rPr lang="en-US" sz="1600" dirty="0" smtClean="0">
                <a:latin typeface="+mn-lt"/>
              </a:rPr>
              <a:t>code</a:t>
            </a:r>
          </a:p>
          <a:p>
            <a:pPr marL="285750" indent="-285750">
              <a:spcAft>
                <a:spcPts val="1200"/>
              </a:spcAft>
              <a:buFont typeface="Arial" panose="020B0604020202020204" pitchFamily="34" charset="0"/>
              <a:buChar char="•"/>
            </a:pPr>
            <a:r>
              <a:rPr lang="en-US" sz="1600" dirty="0" smtClean="0">
                <a:latin typeface="+mn-lt"/>
              </a:rPr>
              <a:t>Summary </a:t>
            </a:r>
            <a:r>
              <a:rPr lang="en-US" sz="1600" dirty="0">
                <a:latin typeface="+mn-lt"/>
              </a:rPr>
              <a:t>of all job </a:t>
            </a:r>
            <a:r>
              <a:rPr lang="en-US" sz="1600" dirty="0" smtClean="0">
                <a:latin typeface="+mn-lt"/>
              </a:rPr>
              <a:t>codes</a:t>
            </a:r>
            <a:endParaRPr lang="en-US" sz="1600" dirty="0">
              <a:latin typeface="+mn-lt"/>
            </a:endParaRP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11078"/>
            <a:ext cx="7772400" cy="3842122"/>
          </a:xfrm>
          <a:prstGeom prst="rect">
            <a:avLst/>
          </a:prstGeom>
        </p:spPr>
      </p:pic>
    </p:spTree>
    <p:extLst>
      <p:ext uri="{BB962C8B-B14F-4D97-AF65-F5344CB8AC3E}">
        <p14:creationId xmlns:p14="http://schemas.microsoft.com/office/powerpoint/2010/main" val="40837543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HCP Compensation Drill Through – Edit Employee Details</a:t>
            </a:r>
            <a:endParaRPr lang="en-US" sz="2800" b="0" dirty="0"/>
          </a:p>
        </p:txBody>
      </p:sp>
      <p:sp>
        <p:nvSpPr>
          <p:cNvPr id="7" name="TextBox 6"/>
          <p:cNvSpPr txBox="1"/>
          <p:nvPr/>
        </p:nvSpPr>
        <p:spPr>
          <a:xfrm>
            <a:off x="401449" y="975717"/>
            <a:ext cx="8132951" cy="338554"/>
          </a:xfrm>
          <a:prstGeom prst="rect">
            <a:avLst/>
          </a:prstGeom>
          <a:noFill/>
        </p:spPr>
        <p:txBody>
          <a:bodyPr wrap="square" rtlCol="0">
            <a:spAutoFit/>
          </a:bodyPr>
          <a:lstStyle/>
          <a:p>
            <a:pPr>
              <a:spcAft>
                <a:spcPts val="1200"/>
              </a:spcAft>
            </a:pPr>
            <a:r>
              <a:rPr lang="en-US" sz="1600" dirty="0" smtClean="0">
                <a:latin typeface="+mn-lt"/>
              </a:rPr>
              <a:t>To see details about an employee, right-click on the employee name and select Edit EE Details</a:t>
            </a:r>
            <a:endParaRPr lang="en-US" sz="1600" dirty="0">
              <a:latin typeface="+mn-lt"/>
            </a:endParaRP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2209800" cy="1257300"/>
          </a:xfrm>
          <a:prstGeom prst="rect">
            <a:avLst/>
          </a:prstGeom>
        </p:spPr>
      </p:pic>
      <p:sp>
        <p:nvSpPr>
          <p:cNvPr id="8" name="TextBox 7"/>
          <p:cNvSpPr txBox="1"/>
          <p:nvPr/>
        </p:nvSpPr>
        <p:spPr>
          <a:xfrm>
            <a:off x="422616" y="3505200"/>
            <a:ext cx="8132951" cy="2092881"/>
          </a:xfrm>
          <a:prstGeom prst="rect">
            <a:avLst/>
          </a:prstGeom>
          <a:noFill/>
        </p:spPr>
        <p:txBody>
          <a:bodyPr wrap="square" rtlCol="0">
            <a:spAutoFit/>
          </a:bodyPr>
          <a:lstStyle/>
          <a:p>
            <a:pPr>
              <a:spcAft>
                <a:spcPts val="1200"/>
              </a:spcAft>
            </a:pPr>
            <a:r>
              <a:rPr lang="en-US" sz="2000" dirty="0" smtClean="0">
                <a:solidFill>
                  <a:schemeClr val="tx2"/>
                </a:solidFill>
                <a:latin typeface="+mn-lt"/>
              </a:rPr>
              <a:t>Edit Employee Details is context sensitive</a:t>
            </a:r>
          </a:p>
          <a:p>
            <a:pPr marL="285750" indent="-285750">
              <a:spcAft>
                <a:spcPts val="1200"/>
              </a:spcAft>
              <a:buFont typeface="Arial" panose="020B0604020202020204" pitchFamily="34" charset="0"/>
              <a:buChar char="•"/>
            </a:pPr>
            <a:r>
              <a:rPr lang="en-US" sz="1600" dirty="0" smtClean="0">
                <a:latin typeface="+mn-lt"/>
              </a:rPr>
              <a:t>When you right-click on Pooled Positions and select Edit EE Details, HCP takes you to the Create and Manage HCP Pooled Positions task.</a:t>
            </a:r>
          </a:p>
          <a:p>
            <a:pPr marL="285750" indent="-285750">
              <a:spcAft>
                <a:spcPts val="1200"/>
              </a:spcAft>
              <a:buFont typeface="Arial" panose="020B0604020202020204" pitchFamily="34" charset="0"/>
              <a:buChar char="•"/>
            </a:pPr>
            <a:r>
              <a:rPr lang="en-US" sz="1600" dirty="0">
                <a:latin typeface="+mn-lt"/>
              </a:rPr>
              <a:t>When you right-click on </a:t>
            </a:r>
            <a:r>
              <a:rPr lang="en-US" sz="1600" dirty="0" smtClean="0">
                <a:latin typeface="+mn-lt"/>
              </a:rPr>
              <a:t>Dept ID Comp Adjustments and </a:t>
            </a:r>
            <a:r>
              <a:rPr lang="en-US" sz="1600" dirty="0">
                <a:latin typeface="+mn-lt"/>
              </a:rPr>
              <a:t>select Edit EE Details, HCP takes you to the </a:t>
            </a:r>
            <a:r>
              <a:rPr lang="en-US" sz="1600" dirty="0" smtClean="0">
                <a:latin typeface="+mn-lt"/>
              </a:rPr>
              <a:t>Dept ID Comp Adjustments task</a:t>
            </a:r>
            <a:r>
              <a:rPr lang="en-US" sz="1600" dirty="0">
                <a:latin typeface="+mn-lt"/>
              </a:rPr>
              <a:t>.</a:t>
            </a:r>
          </a:p>
          <a:p>
            <a:pPr>
              <a:spcAft>
                <a:spcPts val="1200"/>
              </a:spcAft>
            </a:pPr>
            <a:endParaRPr lang="en-US" sz="1600" dirty="0">
              <a:latin typeface="+mn-lt"/>
            </a:endParaRPr>
          </a:p>
        </p:txBody>
      </p:sp>
    </p:spTree>
    <p:extLst>
      <p:ext uri="{BB962C8B-B14F-4D97-AF65-F5344CB8AC3E}">
        <p14:creationId xmlns:p14="http://schemas.microsoft.com/office/powerpoint/2010/main" val="7901765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1800" b="0" dirty="0" smtClean="0"/>
              <a:t>HCP Compensation Drill Through</a:t>
            </a:r>
            <a:r>
              <a:rPr lang="en-US" sz="2800" b="0" dirty="0" smtClean="0"/>
              <a:t> </a:t>
            </a:r>
            <a:br>
              <a:rPr lang="en-US" sz="2800" b="0" dirty="0" smtClean="0"/>
            </a:br>
            <a:r>
              <a:rPr lang="en-US" sz="2800" b="0" dirty="0" smtClean="0"/>
              <a:t>Employee Details Drill Through</a:t>
            </a:r>
            <a:endParaRPr lang="en-US" sz="2800" b="0" dirty="0"/>
          </a:p>
        </p:txBody>
      </p:sp>
      <p:sp>
        <p:nvSpPr>
          <p:cNvPr id="7" name="TextBox 6"/>
          <p:cNvSpPr txBox="1"/>
          <p:nvPr/>
        </p:nvSpPr>
        <p:spPr>
          <a:xfrm>
            <a:off x="388749" y="1524000"/>
            <a:ext cx="8132951" cy="1631216"/>
          </a:xfrm>
          <a:prstGeom prst="rect">
            <a:avLst/>
          </a:prstGeom>
          <a:noFill/>
        </p:spPr>
        <p:txBody>
          <a:bodyPr wrap="square" rtlCol="0">
            <a:spAutoFit/>
          </a:bodyPr>
          <a:lstStyle/>
          <a:p>
            <a:pPr>
              <a:spcAft>
                <a:spcPts val="1200"/>
              </a:spcAft>
            </a:pPr>
            <a:r>
              <a:rPr lang="en-US" sz="1600" dirty="0">
                <a:latin typeface="+mn-lt"/>
              </a:rPr>
              <a:t>The Employee Details </a:t>
            </a:r>
            <a:r>
              <a:rPr lang="en-US" sz="1600" dirty="0" smtClean="0">
                <a:latin typeface="+mn-lt"/>
              </a:rPr>
              <a:t>Drill Through </a:t>
            </a:r>
            <a:r>
              <a:rPr lang="en-US" sz="1600" dirty="0">
                <a:latin typeface="+mn-lt"/>
              </a:rPr>
              <a:t>form </a:t>
            </a:r>
            <a:r>
              <a:rPr lang="en-US" sz="1600" dirty="0" smtClean="0">
                <a:latin typeface="+mn-lt"/>
              </a:rPr>
              <a:t>has six tabs:</a:t>
            </a:r>
          </a:p>
          <a:p>
            <a:pPr marL="285750" indent="-285750">
              <a:spcAft>
                <a:spcPts val="1200"/>
              </a:spcAft>
              <a:buFont typeface="Arial" panose="020B0604020202020204" pitchFamily="34" charset="0"/>
              <a:buChar char="•"/>
            </a:pPr>
            <a:r>
              <a:rPr lang="en-US" sz="1600" dirty="0" smtClean="0">
                <a:latin typeface="+mn-lt"/>
              </a:rPr>
              <a:t>You can make edits in the Monthly </a:t>
            </a:r>
            <a:r>
              <a:rPr lang="en-US" sz="1600" dirty="0">
                <a:latin typeface="+mn-lt"/>
              </a:rPr>
              <a:t>Pay Rate </a:t>
            </a:r>
            <a:r>
              <a:rPr lang="en-US" sz="1600" dirty="0" smtClean="0">
                <a:latin typeface="+mn-lt"/>
              </a:rPr>
              <a:t>and Distributions tabs, </a:t>
            </a:r>
            <a:r>
              <a:rPr lang="en-US" sz="1600" dirty="0">
                <a:latin typeface="+mn-lt"/>
              </a:rPr>
              <a:t>just as you would on the Manage Existing Employees and Job Codes </a:t>
            </a:r>
            <a:r>
              <a:rPr lang="en-US" sz="1600" dirty="0" smtClean="0">
                <a:latin typeface="+mn-lt"/>
              </a:rPr>
              <a:t>form</a:t>
            </a:r>
          </a:p>
          <a:p>
            <a:pPr marL="285750" indent="-285750">
              <a:spcAft>
                <a:spcPts val="1200"/>
              </a:spcAft>
              <a:buFont typeface="Arial" panose="020B0604020202020204" pitchFamily="34" charset="0"/>
              <a:buChar char="•"/>
            </a:pPr>
            <a:r>
              <a:rPr lang="en-US" sz="1600" dirty="0" smtClean="0">
                <a:latin typeface="+mn-lt"/>
              </a:rPr>
              <a:t>You cannot make edits in the DT Salary </a:t>
            </a:r>
            <a:r>
              <a:rPr lang="en-US" sz="1600" dirty="0">
                <a:latin typeface="+mn-lt"/>
              </a:rPr>
              <a:t>Expense, </a:t>
            </a:r>
            <a:r>
              <a:rPr lang="en-US" sz="1600" dirty="0" smtClean="0">
                <a:latin typeface="+mn-lt"/>
              </a:rPr>
              <a:t>DT Benefits</a:t>
            </a:r>
            <a:r>
              <a:rPr lang="en-US" sz="1600" dirty="0">
                <a:latin typeface="+mn-lt"/>
              </a:rPr>
              <a:t>, </a:t>
            </a:r>
            <a:r>
              <a:rPr lang="en-US" sz="1600" dirty="0" smtClean="0">
                <a:latin typeface="+mn-lt"/>
              </a:rPr>
              <a:t>and DT Total </a:t>
            </a:r>
            <a:r>
              <a:rPr lang="en-US" sz="1600" dirty="0">
                <a:latin typeface="+mn-lt"/>
              </a:rPr>
              <a:t>Comp tabs </a:t>
            </a:r>
            <a:r>
              <a:rPr lang="en-US" sz="1600" dirty="0" smtClean="0">
                <a:latin typeface="+mn-lt"/>
              </a:rPr>
              <a:t>because they are calculated values</a:t>
            </a:r>
            <a:endParaRPr lang="en-US" sz="1600" dirty="0">
              <a:latin typeface="+mn-lt"/>
            </a:endParaRPr>
          </a:p>
        </p:txBody>
      </p:sp>
      <p:sp>
        <p:nvSpPr>
          <p:cNvPr id="6" name="object 3"/>
          <p:cNvSpPr/>
          <p:nvPr/>
        </p:nvSpPr>
        <p:spPr>
          <a:xfrm>
            <a:off x="457200" y="121920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29" y="3505200"/>
            <a:ext cx="7772400" cy="1961418"/>
          </a:xfrm>
          <a:prstGeom prst="rect">
            <a:avLst/>
          </a:prstGeom>
        </p:spPr>
      </p:pic>
    </p:spTree>
    <p:extLst>
      <p:ext uri="{BB962C8B-B14F-4D97-AF65-F5344CB8AC3E}">
        <p14:creationId xmlns:p14="http://schemas.microsoft.com/office/powerpoint/2010/main" val="3020212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1800" b="0" dirty="0" smtClean="0"/>
              <a:t>HCP Compensation Drill Through</a:t>
            </a:r>
            <a:r>
              <a:rPr lang="en-US" sz="2800" b="0" dirty="0" smtClean="0"/>
              <a:t> </a:t>
            </a:r>
            <a:br>
              <a:rPr lang="en-US" sz="2800" b="0" dirty="0" smtClean="0"/>
            </a:br>
            <a:r>
              <a:rPr lang="en-US" sz="2800" b="0" dirty="0" smtClean="0"/>
              <a:t>Employee Details Drillthrough – Return to Summary</a:t>
            </a:r>
            <a:endParaRPr lang="en-US" sz="2800" b="0" dirty="0"/>
          </a:p>
        </p:txBody>
      </p:sp>
      <p:sp>
        <p:nvSpPr>
          <p:cNvPr id="7" name="TextBox 6"/>
          <p:cNvSpPr txBox="1"/>
          <p:nvPr/>
        </p:nvSpPr>
        <p:spPr>
          <a:xfrm>
            <a:off x="388749" y="1524000"/>
            <a:ext cx="8132951" cy="338554"/>
          </a:xfrm>
          <a:prstGeom prst="rect">
            <a:avLst/>
          </a:prstGeom>
          <a:noFill/>
        </p:spPr>
        <p:txBody>
          <a:bodyPr wrap="square" rtlCol="0">
            <a:spAutoFit/>
          </a:bodyPr>
          <a:lstStyle/>
          <a:p>
            <a:pPr>
              <a:spcAft>
                <a:spcPts val="1200"/>
              </a:spcAft>
            </a:pPr>
            <a:r>
              <a:rPr lang="en-US" sz="1600" dirty="0" smtClean="0">
                <a:latin typeface="+mn-lt"/>
              </a:rPr>
              <a:t>Use the breadcrumb links in the upper left to navigate between detail and summary views</a:t>
            </a:r>
          </a:p>
        </p:txBody>
      </p:sp>
      <p:sp>
        <p:nvSpPr>
          <p:cNvPr id="6" name="object 3"/>
          <p:cNvSpPr/>
          <p:nvPr/>
        </p:nvSpPr>
        <p:spPr>
          <a:xfrm>
            <a:off x="457200" y="121920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4324350" cy="927100"/>
          </a:xfrm>
          <a:prstGeom prst="rect">
            <a:avLst/>
          </a:prstGeom>
        </p:spPr>
      </p:pic>
    </p:spTree>
    <p:extLst>
      <p:ext uri="{BB962C8B-B14F-4D97-AF65-F5344CB8AC3E}">
        <p14:creationId xmlns:p14="http://schemas.microsoft.com/office/powerpoint/2010/main" val="42788074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1800" b="0" dirty="0" smtClean="0"/>
              <a:t>HCP Compensation Drill Through</a:t>
            </a:r>
            <a:r>
              <a:rPr lang="en-US" sz="2800" b="0" dirty="0" smtClean="0"/>
              <a:t> </a:t>
            </a:r>
            <a:br>
              <a:rPr lang="en-US" sz="2800" b="0" dirty="0" smtClean="0"/>
            </a:br>
            <a:r>
              <a:rPr lang="en-US" sz="2800" b="0" dirty="0" smtClean="0"/>
              <a:t>Form is available in Smart View for Planning</a:t>
            </a:r>
            <a:endParaRPr lang="en-US" sz="2800" b="0" dirty="0"/>
          </a:p>
        </p:txBody>
      </p:sp>
      <p:sp>
        <p:nvSpPr>
          <p:cNvPr id="7" name="TextBox 6"/>
          <p:cNvSpPr txBox="1"/>
          <p:nvPr/>
        </p:nvSpPr>
        <p:spPr>
          <a:xfrm>
            <a:off x="388749" y="1524000"/>
            <a:ext cx="8132951" cy="338554"/>
          </a:xfrm>
          <a:prstGeom prst="rect">
            <a:avLst/>
          </a:prstGeom>
          <a:noFill/>
        </p:spPr>
        <p:txBody>
          <a:bodyPr wrap="square" rtlCol="0">
            <a:spAutoFit/>
          </a:bodyPr>
          <a:lstStyle/>
          <a:p>
            <a:pPr>
              <a:spcAft>
                <a:spcPts val="1200"/>
              </a:spcAft>
            </a:pPr>
            <a:r>
              <a:rPr lang="en-US" sz="1600" dirty="0" smtClean="0">
                <a:latin typeface="+mn-lt"/>
              </a:rPr>
              <a:t>Connect to Smart View for Planning and display the task list</a:t>
            </a:r>
          </a:p>
        </p:txBody>
      </p:sp>
      <p:sp>
        <p:nvSpPr>
          <p:cNvPr id="6" name="object 3"/>
          <p:cNvSpPr/>
          <p:nvPr/>
        </p:nvSpPr>
        <p:spPr>
          <a:xfrm>
            <a:off x="457200" y="121920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981200"/>
            <a:ext cx="2940050" cy="2667000"/>
          </a:xfrm>
          <a:prstGeom prst="rect">
            <a:avLst/>
          </a:prstGeom>
        </p:spPr>
      </p:pic>
    </p:spTree>
    <p:extLst>
      <p:ext uri="{BB962C8B-B14F-4D97-AF65-F5344CB8AC3E}">
        <p14:creationId xmlns:p14="http://schemas.microsoft.com/office/powerpoint/2010/main" val="28346145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449" y="1028343"/>
            <a:ext cx="7523351" cy="2400657"/>
          </a:xfrm>
        </p:spPr>
        <p:txBody>
          <a:bodyPr/>
          <a:lstStyle/>
          <a:p>
            <a:pPr marL="285750" indent="-285750">
              <a:spcAft>
                <a:spcPts val="1200"/>
              </a:spcAft>
              <a:buFont typeface="Arial" panose="020B0604020202020204" pitchFamily="34" charset="0"/>
              <a:buChar char="•"/>
            </a:pPr>
            <a:r>
              <a:rPr lang="en-US" dirty="0"/>
              <a:t>DeptID Adjustments should be used rarely and should not be used for To Be Hired Employees. </a:t>
            </a:r>
          </a:p>
          <a:p>
            <a:pPr marL="285750" indent="-285750">
              <a:spcAft>
                <a:spcPts val="600"/>
              </a:spcAft>
              <a:buFont typeface="Arial" panose="020B0604020202020204" pitchFamily="34" charset="0"/>
              <a:buChar char="•"/>
            </a:pPr>
            <a:r>
              <a:rPr lang="en-US" dirty="0"/>
              <a:t>Make sure </a:t>
            </a:r>
            <a:r>
              <a:rPr lang="en-US" dirty="0" smtClean="0"/>
              <a:t>that compensation costs are not duplicated in these forms:</a:t>
            </a:r>
          </a:p>
          <a:p>
            <a:pPr marL="742950" lvl="1" indent="-285750">
              <a:spcAft>
                <a:spcPts val="600"/>
              </a:spcAft>
              <a:buFont typeface="Arial" panose="020B0604020202020204" pitchFamily="34" charset="0"/>
              <a:buChar char="•"/>
            </a:pPr>
            <a:r>
              <a:rPr lang="en-US" dirty="0" smtClean="0"/>
              <a:t>Dept </a:t>
            </a:r>
            <a:r>
              <a:rPr lang="en-US" dirty="0"/>
              <a:t>ID </a:t>
            </a:r>
            <a:r>
              <a:rPr lang="en-US" dirty="0" smtClean="0"/>
              <a:t>Comp Adjustments</a:t>
            </a:r>
          </a:p>
          <a:p>
            <a:pPr marL="742950" lvl="1" indent="-285750">
              <a:spcAft>
                <a:spcPts val="1200"/>
              </a:spcAft>
              <a:buFont typeface="Arial" panose="020B0604020202020204" pitchFamily="34" charset="0"/>
              <a:buChar char="•"/>
            </a:pPr>
            <a:r>
              <a:rPr lang="en-US" dirty="0" smtClean="0"/>
              <a:t>Manage Existing Employees and Job Codes</a:t>
            </a:r>
            <a:endParaRPr lang="en-US" dirty="0"/>
          </a:p>
          <a:p>
            <a:pPr marL="285750" indent="-285750">
              <a:spcAft>
                <a:spcPts val="1200"/>
              </a:spcAft>
              <a:buFont typeface="Arial" panose="020B0604020202020204" pitchFamily="34" charset="0"/>
              <a:buChar char="•"/>
            </a:pPr>
            <a:r>
              <a:rPr lang="en-US" dirty="0"/>
              <a:t>When </a:t>
            </a:r>
            <a:r>
              <a:rPr lang="en-US" dirty="0" smtClean="0"/>
              <a:t>an employee has distributions split across </a:t>
            </a:r>
            <a:r>
              <a:rPr lang="en-US" dirty="0"/>
              <a:t>different divisions, make sure you talk to each other to plan it correctly in HCP</a:t>
            </a:r>
            <a:endParaRPr lang="en-US" dirty="0" smtClean="0"/>
          </a:p>
        </p:txBody>
      </p:sp>
      <p:sp>
        <p:nvSpPr>
          <p:cNvPr id="4" name="object 2"/>
          <p:cNvSpPr txBox="1">
            <a:spLocks/>
          </p:cNvSpPr>
          <p:nvPr/>
        </p:nvSpPr>
        <p:spPr>
          <a:xfrm>
            <a:off x="401449" y="365760"/>
            <a:ext cx="6330315"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smtClean="0"/>
              <a:t>HCP Best Practices</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Tree>
    <p:extLst>
      <p:ext uri="{BB962C8B-B14F-4D97-AF65-F5344CB8AC3E}">
        <p14:creationId xmlns:p14="http://schemas.microsoft.com/office/powerpoint/2010/main" val="15822317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smtClean="0"/>
              <a:t>CalPlan: Multiyear Budget Template</a:t>
            </a:r>
            <a:endParaRPr lang="en-US" sz="2800" b="0" dirty="0"/>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789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Multiyear Budget Template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419100" y="1143000"/>
            <a:ext cx="5334000" cy="369332"/>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The Multiyear Budget Template is available in: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16175"/>
            <a:ext cx="2559050" cy="2012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12869"/>
            <a:ext cx="2832100" cy="24320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56922275"/>
              </p:ext>
            </p:extLst>
          </p:nvPr>
        </p:nvGraphicFramePr>
        <p:xfrm>
          <a:off x="457200" y="1659494"/>
          <a:ext cx="8077200" cy="64008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557382751"/>
                    </a:ext>
                  </a:extLst>
                </a:gridCol>
                <a:gridCol w="4038600">
                  <a:extLst>
                    <a:ext uri="{9D8B030D-6E8A-4147-A177-3AD203B41FA5}">
                      <a16:colId xmlns:a16="http://schemas.microsoft.com/office/drawing/2014/main" val="1858475686"/>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mn-lt"/>
                          <a:cs typeface="Lucida Grande"/>
                        </a:rPr>
                        <a:t>CalPlan on the web</a:t>
                      </a:r>
                    </a:p>
                    <a:p>
                      <a:endParaRPr lang="en-US" dirty="0">
                        <a:solidFill>
                          <a:schemeClr val="bg1"/>
                        </a:solidFill>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mn-lt"/>
                          <a:cs typeface="Lucida Grande"/>
                        </a:rPr>
                        <a:t>Smart View for Planning - CalPlan</a:t>
                      </a:r>
                    </a:p>
                    <a:p>
                      <a:endParaRPr lang="en-US" dirty="0">
                        <a:solidFill>
                          <a:schemeClr val="bg1"/>
                        </a:solidFill>
                      </a:endParaRPr>
                    </a:p>
                  </a:txBody>
                  <a:tcPr/>
                </a:tc>
                <a:extLst>
                  <a:ext uri="{0D108BD9-81ED-4DB2-BD59-A6C34878D82A}">
                    <a16:rowId xmlns:a16="http://schemas.microsoft.com/office/drawing/2014/main" val="2447624701"/>
                  </a:ext>
                </a:extLst>
              </a:tr>
            </a:tbl>
          </a:graphicData>
        </a:graphic>
      </p:graphicFrame>
      <p:sp>
        <p:nvSpPr>
          <p:cNvPr id="8" name="Rectangle 7"/>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https://calplanning.berkeley.edu/multiyear-budget-template-job-aid</a:t>
            </a:r>
            <a:endParaRPr lang="en-US" sz="2400" dirty="0">
              <a:solidFill>
                <a:schemeClr val="tx2"/>
              </a:solidFill>
            </a:endParaRPr>
          </a:p>
        </p:txBody>
      </p:sp>
    </p:spTree>
    <p:extLst>
      <p:ext uri="{BB962C8B-B14F-4D97-AF65-F5344CB8AC3E}">
        <p14:creationId xmlns:p14="http://schemas.microsoft.com/office/powerpoint/2010/main" val="24164940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Multiyear Budget Template</a:t>
            </a:r>
            <a:endParaRPr lang="en-US" sz="2800" b="0" dirty="0"/>
          </a:p>
        </p:txBody>
      </p:sp>
      <p:sp>
        <p:nvSpPr>
          <p:cNvPr id="7" name="TextBox 6"/>
          <p:cNvSpPr txBox="1"/>
          <p:nvPr/>
        </p:nvSpPr>
        <p:spPr>
          <a:xfrm>
            <a:off x="304800" y="990600"/>
            <a:ext cx="5334000" cy="1154162"/>
          </a:xfrm>
          <a:prstGeom prst="rect">
            <a:avLst/>
          </a:prstGeom>
          <a:noFill/>
        </p:spPr>
        <p:txBody>
          <a:bodyPr wrap="square" rtlCol="0">
            <a:spAutoFit/>
          </a:bodyPr>
          <a:lstStyle/>
          <a:p>
            <a:pPr>
              <a:spcAft>
                <a:spcPts val="1200"/>
              </a:spcAft>
            </a:pPr>
            <a:r>
              <a:rPr lang="en-US" dirty="0" smtClean="0">
                <a:solidFill>
                  <a:schemeClr val="tx1"/>
                </a:solidFill>
                <a:latin typeface="+mn-lt"/>
                <a:cs typeface="Lucida Grande"/>
              </a:rPr>
              <a:t>The Multiyear Budget Template has two tabs:</a:t>
            </a:r>
          </a:p>
          <a:p>
            <a:pPr marL="285750" indent="-285750">
              <a:spcAft>
                <a:spcPts val="600"/>
              </a:spcAft>
              <a:buFont typeface="Arial" panose="020B0604020202020204" pitchFamily="34" charset="0"/>
              <a:buChar char="•"/>
            </a:pPr>
            <a:r>
              <a:rPr lang="en-US" dirty="0" smtClean="0">
                <a:solidFill>
                  <a:schemeClr val="tx1"/>
                </a:solidFill>
                <a:latin typeface="+mn-lt"/>
                <a:cs typeface="Lucida Grande"/>
              </a:rPr>
              <a:t>Multiyear Budget Template</a:t>
            </a:r>
          </a:p>
          <a:p>
            <a:pPr marL="285750" indent="-285750">
              <a:spcAft>
                <a:spcPts val="600"/>
              </a:spcAft>
              <a:buFont typeface="Arial" panose="020B0604020202020204" pitchFamily="34" charset="0"/>
              <a:buChar char="•"/>
            </a:pPr>
            <a:r>
              <a:rPr lang="en-US" dirty="0" smtClean="0">
                <a:solidFill>
                  <a:schemeClr val="tx1"/>
                </a:solidFill>
                <a:latin typeface="+mn-lt"/>
                <a:cs typeface="Lucida Grande"/>
              </a:rPr>
              <a:t>Use of Reserves</a:t>
            </a:r>
            <a:endParaRPr lang="en-US" dirty="0">
              <a:solidFill>
                <a:schemeClr val="tx1"/>
              </a:solidFill>
              <a:latin typeface="+mn-lt"/>
              <a:cs typeface="Lucida Grande"/>
            </a:endParaRP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66950"/>
            <a:ext cx="3581400" cy="1238250"/>
          </a:xfrm>
          <a:prstGeom prst="rect">
            <a:avLst/>
          </a:prstGeom>
        </p:spPr>
      </p:pic>
    </p:spTree>
    <p:extLst>
      <p:ext uri="{BB962C8B-B14F-4D97-AF65-F5344CB8AC3E}">
        <p14:creationId xmlns:p14="http://schemas.microsoft.com/office/powerpoint/2010/main" val="36578059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Multiyear Budget Template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001000"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solidFill>
                  <a:schemeClr val="tx1"/>
                </a:solidFill>
                <a:latin typeface="+mn-lt"/>
                <a:cs typeface="Lucida Grande"/>
              </a:rPr>
              <a:t>Data from FY23-25 is loaded from CalPlan forms</a:t>
            </a:r>
          </a:p>
          <a:p>
            <a:pPr marL="285750" indent="-285750">
              <a:spcAft>
                <a:spcPts val="600"/>
              </a:spcAft>
              <a:buFont typeface="Arial" panose="020B0604020202020204" pitchFamily="34" charset="0"/>
              <a:buChar char="•"/>
            </a:pPr>
            <a:r>
              <a:rPr lang="en-US" dirty="0" smtClean="0">
                <a:solidFill>
                  <a:schemeClr val="tx1"/>
                </a:solidFill>
                <a:latin typeface="+mn-lt"/>
                <a:cs typeface="Lucida Grande"/>
              </a:rPr>
              <a:t>Planners enter data for FY26 and FY27 at L4 Department level</a:t>
            </a:r>
          </a:p>
          <a:p>
            <a:pPr marL="285750" lvl="7" indent="-285750">
              <a:spcAft>
                <a:spcPts val="600"/>
              </a:spcAft>
              <a:buFont typeface="Arial" panose="020B0604020202020204" pitchFamily="34" charset="0"/>
              <a:buChar char="•"/>
            </a:pPr>
            <a:r>
              <a:rPr lang="en-US" dirty="0" smtClean="0">
                <a:solidFill>
                  <a:schemeClr val="tx1"/>
                </a:solidFill>
                <a:latin typeface="+mn-lt"/>
                <a:cs typeface="Lucida Grande"/>
              </a:rPr>
              <a:t>If you would like to enter data at the L3 Division level, select an L4 Department and enter all data there</a:t>
            </a:r>
            <a:endParaRPr lang="en-US" dirty="0">
              <a:solidFill>
                <a:schemeClr val="tx1"/>
              </a:solidFill>
              <a:latin typeface="+mn-lt"/>
              <a:cs typeface="Lucida Grande"/>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531055"/>
            <a:ext cx="7772400" cy="3031545"/>
          </a:xfrm>
          <a:prstGeom prst="rect">
            <a:avLst/>
          </a:prstGeom>
        </p:spPr>
      </p:pic>
    </p:spTree>
    <p:extLst>
      <p:ext uri="{BB962C8B-B14F-4D97-AF65-F5344CB8AC3E}">
        <p14:creationId xmlns:p14="http://schemas.microsoft.com/office/powerpoint/2010/main" val="3612623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225260"/>
            <a:ext cx="9144000" cy="5233293"/>
          </a:xfrm>
          <a:prstGeom prst="rect">
            <a:avLst/>
          </a:prstGeom>
        </p:spPr>
      </p:pic>
    </p:spTree>
    <p:extLst>
      <p:ext uri="{BB962C8B-B14F-4D97-AF65-F5344CB8AC3E}">
        <p14:creationId xmlns:p14="http://schemas.microsoft.com/office/powerpoint/2010/main" val="751464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Multiyear Budget Template - Comments</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382000" cy="369332"/>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Enter Comments in last column on the right: Multi-Year Operating Budget FY26 Working</a:t>
            </a:r>
            <a:endParaRPr lang="en-US" dirty="0">
              <a:solidFill>
                <a:schemeClr val="tx1"/>
              </a:solidFill>
              <a:latin typeface="+mn-lt"/>
              <a:cs typeface="Lucida Grande"/>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57643"/>
            <a:ext cx="7772400" cy="3181309"/>
          </a:xfrm>
          <a:prstGeom prst="rect">
            <a:avLst/>
          </a:prstGeom>
        </p:spPr>
      </p:pic>
    </p:spTree>
    <p:extLst>
      <p:ext uri="{BB962C8B-B14F-4D97-AF65-F5344CB8AC3E}">
        <p14:creationId xmlns:p14="http://schemas.microsoft.com/office/powerpoint/2010/main" val="28101865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Multiyear Budget Template </a:t>
            </a:r>
            <a:r>
              <a:rPr lang="en-US" sz="2800" b="0" dirty="0"/>
              <a:t>-</a:t>
            </a:r>
            <a:r>
              <a:rPr lang="en-US" sz="2800" b="0" dirty="0" smtClean="0"/>
              <a:t> Save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382000" cy="369332"/>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Select the Save button to save to CalPlanning</a:t>
            </a:r>
            <a:endParaRPr lang="en-US" dirty="0">
              <a:solidFill>
                <a:schemeClr val="tx1"/>
              </a:solidFill>
              <a:latin typeface="+mn-lt"/>
              <a:cs typeface="Lucida Grande"/>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525" y="1600200"/>
            <a:ext cx="4044950" cy="685800"/>
          </a:xfrm>
          <a:prstGeom prst="rect">
            <a:avLst/>
          </a:prstGeom>
        </p:spPr>
      </p:pic>
    </p:spTree>
    <p:extLst>
      <p:ext uri="{BB962C8B-B14F-4D97-AF65-F5344CB8AC3E}">
        <p14:creationId xmlns:p14="http://schemas.microsoft.com/office/powerpoint/2010/main" val="1333285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Use of Reserves</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427566" y="954274"/>
            <a:ext cx="7802033" cy="2108269"/>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The Use of Reserves tab allows planners to show how the organization plans to spend reserves. To keep submissions at a high level, there is a limit of five rows for each category of reserve spending:</a:t>
            </a:r>
          </a:p>
          <a:p>
            <a:pPr marL="285750" indent="-285750">
              <a:buFont typeface="Arial" panose="020B0604020202020204" pitchFamily="34" charset="0"/>
              <a:buChar char="•"/>
            </a:pPr>
            <a:r>
              <a:rPr lang="en-US" dirty="0">
                <a:solidFill>
                  <a:schemeClr val="tx1"/>
                </a:solidFill>
                <a:latin typeface="+mn-lt"/>
                <a:cs typeface="Lucida Grande"/>
              </a:rPr>
              <a:t>Revenue Generating</a:t>
            </a:r>
          </a:p>
          <a:p>
            <a:pPr marL="285750" indent="-285750">
              <a:buFont typeface="Arial" panose="020B0604020202020204" pitchFamily="34" charset="0"/>
              <a:buChar char="•"/>
            </a:pPr>
            <a:r>
              <a:rPr lang="en-US" dirty="0">
                <a:solidFill>
                  <a:schemeClr val="tx1"/>
                </a:solidFill>
                <a:latin typeface="+mn-lt"/>
                <a:cs typeface="Lucida Grande"/>
              </a:rPr>
              <a:t>Capital Projects</a:t>
            </a:r>
          </a:p>
          <a:p>
            <a:pPr marL="285750" indent="-285750">
              <a:buFont typeface="Arial" panose="020B0604020202020204" pitchFamily="34" charset="0"/>
              <a:buChar char="•"/>
            </a:pPr>
            <a:r>
              <a:rPr lang="en-US" dirty="0">
                <a:solidFill>
                  <a:schemeClr val="tx1"/>
                </a:solidFill>
                <a:latin typeface="+mn-lt"/>
                <a:cs typeface="Lucida Grande"/>
              </a:rPr>
              <a:t>Other Strategic Purpose</a:t>
            </a:r>
          </a:p>
          <a:p>
            <a:pPr marL="285750" indent="-285750">
              <a:buFont typeface="Arial" panose="020B0604020202020204" pitchFamily="34" charset="0"/>
              <a:buChar char="•"/>
            </a:pPr>
            <a:r>
              <a:rPr lang="en-US" dirty="0">
                <a:solidFill>
                  <a:schemeClr val="tx1"/>
                </a:solidFill>
                <a:latin typeface="+mn-lt"/>
                <a:cs typeface="Lucida Grande"/>
              </a:rPr>
              <a:t>Funding Loss Mitigation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399" y="1981199"/>
            <a:ext cx="5458459" cy="4300869"/>
          </a:xfrm>
          <a:prstGeom prst="rect">
            <a:avLst/>
          </a:prstGeom>
        </p:spPr>
      </p:pic>
    </p:spTree>
    <p:extLst>
      <p:ext uri="{BB962C8B-B14F-4D97-AF65-F5344CB8AC3E}">
        <p14:creationId xmlns:p14="http://schemas.microsoft.com/office/powerpoint/2010/main" val="29897576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Use of Reserves: Save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381000" y="954274"/>
            <a:ext cx="7802033" cy="369332"/>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Use the Save button to save your numbers and comments to CalPlanning</a:t>
            </a:r>
            <a:endParaRPr lang="en-US" dirty="0">
              <a:solidFill>
                <a:schemeClr val="tx1"/>
              </a:solidFill>
              <a:latin typeface="+mn-lt"/>
              <a:cs typeface="Lucida Grand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3568700" cy="1060450"/>
          </a:xfrm>
          <a:prstGeom prst="rect">
            <a:avLst/>
          </a:prstGeom>
        </p:spPr>
      </p:pic>
    </p:spTree>
    <p:extLst>
      <p:ext uri="{BB962C8B-B14F-4D97-AF65-F5344CB8AC3E}">
        <p14:creationId xmlns:p14="http://schemas.microsoft.com/office/powerpoint/2010/main" val="13554993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Use of Reserves: Review at Summary Level</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723275"/>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To view data at the Division level, open the Entity drop-down and select Division.</a:t>
            </a:r>
          </a:p>
          <a:p>
            <a:pPr>
              <a:spcAft>
                <a:spcPts val="600"/>
              </a:spcAft>
            </a:pPr>
            <a:r>
              <a:rPr lang="en-US" dirty="0" smtClean="0">
                <a:solidFill>
                  <a:schemeClr val="tx1"/>
                </a:solidFill>
                <a:latin typeface="+mn-lt"/>
                <a:cs typeface="Lucida Grande"/>
              </a:rPr>
              <a:t>Then click the Go button to refresh the data. </a:t>
            </a:r>
            <a:endParaRPr lang="en-US" dirty="0">
              <a:solidFill>
                <a:schemeClr val="tx1"/>
              </a:solidFill>
              <a:latin typeface="+mn-lt"/>
              <a:cs typeface="Lucida Grande"/>
            </a:endParaRPr>
          </a:p>
        </p:txBody>
      </p:sp>
      <p:pic>
        <p:nvPicPr>
          <p:cNvPr id="13" name="Picture 12"/>
          <p:cNvPicPr>
            <a:picLocks noChangeAspect="1"/>
          </p:cNvPicPr>
          <p:nvPr/>
        </p:nvPicPr>
        <p:blipFill>
          <a:blip r:embed="rId2"/>
          <a:stretch>
            <a:fillRect/>
          </a:stretch>
        </p:blipFill>
        <p:spPr>
          <a:xfrm>
            <a:off x="4343400" y="1905000"/>
            <a:ext cx="3213265" cy="895396"/>
          </a:xfrm>
          <a:prstGeom prst="rect">
            <a:avLst/>
          </a:prstGeom>
        </p:spPr>
      </p:pic>
      <p:pic>
        <p:nvPicPr>
          <p:cNvPr id="5" name="Picture 4"/>
          <p:cNvPicPr>
            <a:picLocks noChangeAspect="1"/>
          </p:cNvPicPr>
          <p:nvPr/>
        </p:nvPicPr>
        <p:blipFill>
          <a:blip r:embed="rId3"/>
          <a:stretch>
            <a:fillRect/>
          </a:stretch>
        </p:blipFill>
        <p:spPr>
          <a:xfrm>
            <a:off x="457200" y="1905000"/>
            <a:ext cx="3594285" cy="2787793"/>
          </a:xfrm>
          <a:prstGeom prst="rect">
            <a:avLst/>
          </a:prstGeom>
        </p:spPr>
      </p:pic>
    </p:spTree>
    <p:extLst>
      <p:ext uri="{BB962C8B-B14F-4D97-AF65-F5344CB8AC3E}">
        <p14:creationId xmlns:p14="http://schemas.microsoft.com/office/powerpoint/2010/main" val="183026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R180 Budget Template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923330"/>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The CalPlan R180 Budget Template allows you to generate a report showing data for multiple entities so you can see department and division entries, each on their own page.</a:t>
            </a:r>
            <a:endParaRPr lang="en-US" dirty="0">
              <a:solidFill>
                <a:schemeClr val="tx1"/>
              </a:solidFill>
              <a:latin typeface="+mn-lt"/>
              <a:cs typeface="Lucida Grande"/>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75" y="2301875"/>
            <a:ext cx="5556250" cy="2254250"/>
          </a:xfrm>
          <a:prstGeom prst="rect">
            <a:avLst/>
          </a:prstGeom>
        </p:spPr>
      </p:pic>
    </p:spTree>
    <p:extLst>
      <p:ext uri="{BB962C8B-B14F-4D97-AF65-F5344CB8AC3E}">
        <p14:creationId xmlns:p14="http://schemas.microsoft.com/office/powerpoint/2010/main" val="468696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R180 Budget Template - Respond to Prompts</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1985159"/>
          </a:xfrm>
          <a:prstGeom prst="rect">
            <a:avLst/>
          </a:prstGeom>
          <a:noFill/>
        </p:spPr>
        <p:txBody>
          <a:bodyPr wrap="square" rtlCol="0">
            <a:spAutoFit/>
          </a:bodyPr>
          <a:lstStyle/>
          <a:p>
            <a:pPr>
              <a:spcAft>
                <a:spcPts val="1200"/>
              </a:spcAft>
            </a:pPr>
            <a:r>
              <a:rPr lang="en-US" dirty="0" smtClean="0">
                <a:solidFill>
                  <a:schemeClr val="tx1"/>
                </a:solidFill>
                <a:latin typeface="+mn-lt"/>
                <a:cs typeface="Lucida Grande"/>
              </a:rPr>
              <a:t>Respond to Prompts is where you select the entities to include in the report; they can be L4 Departments or L3 Divisions.</a:t>
            </a:r>
            <a:endParaRPr lang="en-US" dirty="0">
              <a:solidFill>
                <a:schemeClr val="tx1"/>
              </a:solidFill>
              <a:latin typeface="+mn-lt"/>
              <a:cs typeface="Lucida Grande"/>
            </a:endParaRPr>
          </a:p>
          <a:p>
            <a:pPr marL="285750" indent="-285750">
              <a:spcAft>
                <a:spcPts val="600"/>
              </a:spcAft>
              <a:buFont typeface="Arial" panose="020B0604020202020204" pitchFamily="34" charset="0"/>
              <a:buChar char="•"/>
            </a:pPr>
            <a:r>
              <a:rPr lang="en-US" dirty="0" smtClean="0">
                <a:solidFill>
                  <a:schemeClr val="tx1"/>
                </a:solidFill>
                <a:latin typeface="+mn-lt"/>
                <a:cs typeface="Lucida Grande"/>
              </a:rPr>
              <a:t>If you know the member names, check Edit Member Names and type the entities in the Selection box.</a:t>
            </a:r>
          </a:p>
          <a:p>
            <a:pPr marL="285750" indent="-285750">
              <a:spcAft>
                <a:spcPts val="600"/>
              </a:spcAft>
              <a:buFont typeface="Arial" panose="020B0604020202020204" pitchFamily="34" charset="0"/>
              <a:buChar char="•"/>
            </a:pPr>
            <a:r>
              <a:rPr lang="en-US" dirty="0">
                <a:solidFill>
                  <a:schemeClr val="tx1"/>
                </a:solidFill>
                <a:latin typeface="+mn-lt"/>
                <a:cs typeface="Lucida Grande"/>
              </a:rPr>
              <a:t>If you prefer to select members from the tree, click the Member Selection button.</a:t>
            </a:r>
          </a:p>
        </p:txBody>
      </p:sp>
      <p:pic>
        <p:nvPicPr>
          <p:cNvPr id="2" name="Picture 1"/>
          <p:cNvPicPr>
            <a:picLocks noChangeAspect="1"/>
          </p:cNvPicPr>
          <p:nvPr/>
        </p:nvPicPr>
        <p:blipFill>
          <a:blip r:embed="rId2"/>
          <a:stretch>
            <a:fillRect/>
          </a:stretch>
        </p:blipFill>
        <p:spPr>
          <a:xfrm>
            <a:off x="0" y="3352800"/>
            <a:ext cx="9144000" cy="1896633"/>
          </a:xfrm>
          <a:prstGeom prst="rect">
            <a:avLst/>
          </a:prstGeom>
        </p:spPr>
      </p:pic>
    </p:spTree>
    <p:extLst>
      <p:ext uri="{BB962C8B-B14F-4D97-AF65-F5344CB8AC3E}">
        <p14:creationId xmlns:p14="http://schemas.microsoft.com/office/powerpoint/2010/main" val="26567848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R180 Budget Template Report</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646331"/>
          </a:xfrm>
          <a:prstGeom prst="rect">
            <a:avLst/>
          </a:prstGeom>
          <a:noFill/>
        </p:spPr>
        <p:txBody>
          <a:bodyPr wrap="square" rtlCol="0">
            <a:spAutoFit/>
          </a:bodyPr>
          <a:lstStyle/>
          <a:p>
            <a:pPr>
              <a:spcAft>
                <a:spcPts val="1200"/>
              </a:spcAft>
            </a:pPr>
            <a:r>
              <a:rPr lang="en-US" dirty="0" smtClean="0">
                <a:solidFill>
                  <a:schemeClr val="tx1"/>
                </a:solidFill>
                <a:latin typeface="+mn-lt"/>
                <a:cs typeface="Lucida Grande"/>
              </a:rPr>
              <a:t>Each entity is on a separate page. Use the Page drop-down to select the entity you want to display.</a:t>
            </a:r>
            <a:endParaRPr lang="en-US" dirty="0">
              <a:solidFill>
                <a:schemeClr val="tx1"/>
              </a:solidFill>
              <a:latin typeface="+mn-lt"/>
              <a:cs typeface="Lucida Grande"/>
            </a:endParaRPr>
          </a:p>
        </p:txBody>
      </p:sp>
      <p:pic>
        <p:nvPicPr>
          <p:cNvPr id="2" name="Picture 1"/>
          <p:cNvPicPr>
            <a:picLocks noChangeAspect="1"/>
          </p:cNvPicPr>
          <p:nvPr/>
        </p:nvPicPr>
        <p:blipFill>
          <a:blip r:embed="rId2"/>
          <a:stretch>
            <a:fillRect/>
          </a:stretch>
        </p:blipFill>
        <p:spPr>
          <a:xfrm>
            <a:off x="1025343" y="1752600"/>
            <a:ext cx="7093315" cy="2514729"/>
          </a:xfrm>
          <a:prstGeom prst="rect">
            <a:avLst/>
          </a:prstGeom>
        </p:spPr>
      </p:pic>
      <p:sp>
        <p:nvSpPr>
          <p:cNvPr id="8" name="Rectangle 7"/>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1" algn="ctr"/>
            <a:r>
              <a:rPr lang="en-US" sz="2400" dirty="0" smtClean="0">
                <a:solidFill>
                  <a:schemeClr val="tx2"/>
                </a:solidFill>
              </a:rPr>
              <a:t>https://calplanning.berkeley.edu/multiyear-budget-template-job-aid</a:t>
            </a:r>
            <a:endParaRPr lang="en-US" sz="2400" dirty="0">
              <a:solidFill>
                <a:schemeClr val="tx2"/>
              </a:solidFill>
            </a:endParaRPr>
          </a:p>
        </p:txBody>
      </p:sp>
    </p:spTree>
    <p:extLst>
      <p:ext uri="{BB962C8B-B14F-4D97-AF65-F5344CB8AC3E}">
        <p14:creationId xmlns:p14="http://schemas.microsoft.com/office/powerpoint/2010/main" val="32233286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t>R181 Use of Reserves Template</a:t>
            </a:r>
            <a:endParaRPr lang="en-US" sz="2800" b="0" dirty="0"/>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8077200" cy="369332"/>
          </a:xfrm>
          <a:prstGeom prst="rect">
            <a:avLst/>
          </a:prstGeom>
          <a:noFill/>
        </p:spPr>
        <p:txBody>
          <a:bodyPr wrap="square" rtlCol="0">
            <a:spAutoFit/>
          </a:bodyPr>
          <a:lstStyle/>
          <a:p>
            <a:pPr>
              <a:spcAft>
                <a:spcPts val="600"/>
              </a:spcAft>
            </a:pPr>
            <a:r>
              <a:rPr lang="en-US" dirty="0" smtClean="0">
                <a:solidFill>
                  <a:schemeClr val="tx1"/>
                </a:solidFill>
                <a:latin typeface="+mn-lt"/>
                <a:cs typeface="Lucida Grande"/>
              </a:rPr>
              <a:t>The CalPlan R181 Use of Reserves presents the data from the Use of Reserves form  </a:t>
            </a:r>
            <a:endParaRPr lang="en-US" dirty="0">
              <a:solidFill>
                <a:schemeClr val="tx1"/>
              </a:solidFill>
              <a:latin typeface="+mn-lt"/>
              <a:cs typeface="Lucida Grande"/>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129968"/>
            <a:ext cx="7772400" cy="2208354"/>
          </a:xfrm>
          <a:prstGeom prst="rect">
            <a:avLst/>
          </a:prstGeom>
        </p:spPr>
      </p:pic>
    </p:spTree>
    <p:extLst>
      <p:ext uri="{BB962C8B-B14F-4D97-AF65-F5344CB8AC3E}">
        <p14:creationId xmlns:p14="http://schemas.microsoft.com/office/powerpoint/2010/main" val="29406011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smtClean="0"/>
              <a:t>Online Resources</a:t>
            </a:r>
            <a:endParaRPr lang="en-US" sz="2800" b="0" dirty="0"/>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txBox="1">
            <a:spLocks/>
          </p:cNvSpPr>
          <p:nvPr/>
        </p:nvSpPr>
        <p:spPr>
          <a:xfrm>
            <a:off x="3810000" y="1775302"/>
            <a:ext cx="4876800" cy="1938992"/>
          </a:xfrm>
          <a:prstGeom prst="rect">
            <a:avLst/>
          </a:prstGeom>
        </p:spPr>
        <p:txBody>
          <a:bodyPr wrap="square" lIns="0" tIns="0" rIns="0" bIns="0">
            <a:spAutoFit/>
          </a:bodyPr>
          <a:lstStyle>
            <a:lvl1pPr marL="0" indent="0">
              <a:buNone/>
              <a:defRPr sz="1400" b="0" i="0">
                <a:solidFill>
                  <a:schemeClr val="tx1"/>
                </a:solidFill>
                <a:latin typeface="+mn-lt"/>
                <a:ea typeface="+mn-ea"/>
                <a:cs typeface="+mn-cs"/>
              </a:defRPr>
            </a:lvl1pPr>
            <a:lvl2pPr marL="457200" indent="0">
              <a:buNone/>
              <a:defRPr sz="1200">
                <a:latin typeface="+mn-lt"/>
                <a:ea typeface="+mn-ea"/>
                <a:cs typeface="+mn-cs"/>
              </a:defRPr>
            </a:lvl2pPr>
            <a:lvl3pPr marL="914400" indent="0">
              <a:buNone/>
              <a:defRPr sz="1000">
                <a:latin typeface="+mn-lt"/>
                <a:ea typeface="+mn-ea"/>
                <a:cs typeface="+mn-cs"/>
              </a:defRPr>
            </a:lvl3pPr>
            <a:lvl4pPr marL="1371600" indent="0">
              <a:buNone/>
              <a:defRPr sz="900">
                <a:latin typeface="+mn-lt"/>
                <a:ea typeface="+mn-ea"/>
                <a:cs typeface="+mn-cs"/>
              </a:defRPr>
            </a:lvl4pPr>
            <a:lvl5pPr marL="1828800" indent="0">
              <a:buNone/>
              <a:defRPr sz="900">
                <a:latin typeface="+mn-lt"/>
                <a:ea typeface="+mn-ea"/>
                <a:cs typeface="+mn-cs"/>
              </a:defRPr>
            </a:lvl5pPr>
            <a:lvl6pPr marL="2286000" indent="0">
              <a:buNone/>
              <a:defRPr sz="900">
                <a:latin typeface="+mn-lt"/>
                <a:ea typeface="+mn-ea"/>
                <a:cs typeface="+mn-cs"/>
              </a:defRPr>
            </a:lvl6pPr>
            <a:lvl7pPr marL="2743200" indent="0">
              <a:buNone/>
              <a:defRPr sz="900">
                <a:latin typeface="+mn-lt"/>
                <a:ea typeface="+mn-ea"/>
                <a:cs typeface="+mn-cs"/>
              </a:defRPr>
            </a:lvl7pPr>
            <a:lvl8pPr marL="3200400" indent="0">
              <a:buNone/>
              <a:defRPr sz="900">
                <a:latin typeface="+mn-lt"/>
                <a:ea typeface="+mn-ea"/>
                <a:cs typeface="+mn-cs"/>
              </a:defRPr>
            </a:lvl8pPr>
            <a:lvl9pPr marL="3657600" indent="0">
              <a:buNone/>
              <a:defRPr sz="900">
                <a:latin typeface="+mn-lt"/>
                <a:ea typeface="+mn-ea"/>
                <a:cs typeface="+mn-cs"/>
              </a:defRPr>
            </a:lvl9pPr>
          </a:lstStyle>
          <a:p>
            <a:pPr marL="285750" indent="-285750">
              <a:spcAft>
                <a:spcPts val="1200"/>
              </a:spcAft>
              <a:buFont typeface="Arial" panose="020B0604020202020204" pitchFamily="34" charset="0"/>
              <a:buChar char="•"/>
            </a:pPr>
            <a:r>
              <a:rPr lang="en-US" sz="2400" dirty="0" smtClean="0"/>
              <a:t>FY25 Budget Process</a:t>
            </a:r>
          </a:p>
          <a:p>
            <a:pPr marL="285750" indent="-285750">
              <a:spcAft>
                <a:spcPts val="1200"/>
              </a:spcAft>
              <a:buFont typeface="Arial" panose="020B0604020202020204" pitchFamily="34" charset="0"/>
              <a:buChar char="•"/>
            </a:pPr>
            <a:r>
              <a:rPr lang="en-US" sz="2400" dirty="0" smtClean="0"/>
              <a:t>Release Notes</a:t>
            </a:r>
          </a:p>
          <a:p>
            <a:pPr marL="285750" indent="-285750">
              <a:spcAft>
                <a:spcPts val="1200"/>
              </a:spcAft>
              <a:buFont typeface="Arial" panose="020B0604020202020204" pitchFamily="34" charset="0"/>
              <a:buChar char="•"/>
            </a:pPr>
            <a:r>
              <a:rPr lang="en-US" sz="2400" dirty="0" smtClean="0"/>
              <a:t>Training</a:t>
            </a:r>
          </a:p>
          <a:p>
            <a:pPr marL="285750" indent="-28575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77427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smtClean="0"/>
              <a:t>Smart View for Planning</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364211" y="962614"/>
            <a:ext cx="22731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smtClean="0">
                <a:latin typeface="Calibri"/>
                <a:cs typeface="Calibri"/>
              </a:rPr>
              <a:t>Features and Benefits</a:t>
            </a:r>
          </a:p>
        </p:txBody>
      </p:sp>
      <p:sp>
        <p:nvSpPr>
          <p:cNvPr id="7" name="object 4"/>
          <p:cNvSpPr txBox="1"/>
          <p:nvPr/>
        </p:nvSpPr>
        <p:spPr>
          <a:xfrm>
            <a:off x="3505200" y="962614"/>
            <a:ext cx="5088888" cy="1397177"/>
          </a:xfrm>
          <a:prstGeom prst="rect">
            <a:avLst/>
          </a:prstGeom>
        </p:spPr>
        <p:txBody>
          <a:bodyPr vert="horz" wrap="square" lIns="0" tIns="12065" rIns="0" bIns="0" rtlCol="0">
            <a:spAutoFit/>
          </a:bodyPr>
          <a:lstStyle/>
          <a:p>
            <a:pPr marL="297815" marR="5080" indent="-285750">
              <a:spcBef>
                <a:spcPts val="600"/>
              </a:spcBef>
              <a:spcAft>
                <a:spcPts val="600"/>
              </a:spcAft>
              <a:buFont typeface="Arial" panose="020B0604020202020204" pitchFamily="34" charset="0"/>
              <a:buChar char="•"/>
              <a:tabLst>
                <a:tab pos="299085" algn="l"/>
                <a:tab pos="299720" algn="l"/>
              </a:tabLst>
            </a:pPr>
            <a:r>
              <a:rPr lang="en-US" sz="1600" dirty="0" smtClean="0">
                <a:latin typeface="Calibri"/>
                <a:cs typeface="Calibri"/>
              </a:rPr>
              <a:t>Enter plan data into CalPlan and HCP forms in an Excel interface</a:t>
            </a:r>
          </a:p>
          <a:p>
            <a:pPr marL="297815" marR="5080" indent="-285750">
              <a:spcBef>
                <a:spcPts val="600"/>
              </a:spcBef>
              <a:spcAft>
                <a:spcPts val="600"/>
              </a:spcAft>
              <a:buFont typeface="Arial" panose="020B0604020202020204" pitchFamily="34" charset="0"/>
              <a:buChar char="•"/>
              <a:tabLst>
                <a:tab pos="299085" algn="l"/>
                <a:tab pos="299720" algn="l"/>
              </a:tabLst>
            </a:pPr>
            <a:r>
              <a:rPr lang="en-US" sz="1600" dirty="0" smtClean="0">
                <a:latin typeface="Calibri"/>
                <a:cs typeface="Calibri"/>
              </a:rPr>
              <a:t>Share form data with colleagues for review, make updates in Excel, and then load those changes to CalPlanning</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304800" y="2680138"/>
            <a:ext cx="2531390" cy="1345881"/>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sz="1600" dirty="0" smtClean="0">
                <a:latin typeface="Calibri"/>
                <a:cs typeface="Calibri"/>
              </a:rPr>
              <a:t>Be sure to set Data Options:</a:t>
            </a:r>
          </a:p>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smtClean="0">
                <a:latin typeface="Calibri"/>
                <a:cs typeface="Calibri"/>
              </a:rPr>
              <a:t>Check Submit Zero</a:t>
            </a:r>
          </a:p>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smtClean="0">
                <a:latin typeface="Calibri"/>
                <a:cs typeface="Calibri"/>
              </a:rPr>
              <a:t>Do not suppress rows with no data/missing data or Zero</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680138"/>
            <a:ext cx="4495800" cy="3720662"/>
          </a:xfrm>
          <a:prstGeom prst="rect">
            <a:avLst/>
          </a:prstGeom>
        </p:spPr>
      </p:pic>
    </p:spTree>
    <p:extLst>
      <p:ext uri="{BB962C8B-B14F-4D97-AF65-F5344CB8AC3E}">
        <p14:creationId xmlns:p14="http://schemas.microsoft.com/office/powerpoint/2010/main" val="273339643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solidFill>
                  <a:srgbClr val="002060"/>
                </a:solidFill>
              </a:rPr>
              <a:t>cfo.berkeley.edu</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cfo.berkeley.edu/budget-process/fy2024-25-budget-process</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685800" y="1100116"/>
            <a:ext cx="7772400" cy="4310084"/>
          </a:xfrm>
          <a:prstGeom prst="rect">
            <a:avLst/>
          </a:prstGeom>
        </p:spPr>
      </p:pic>
    </p:spTree>
    <p:extLst>
      <p:ext uri="{BB962C8B-B14F-4D97-AF65-F5344CB8AC3E}">
        <p14:creationId xmlns:p14="http://schemas.microsoft.com/office/powerpoint/2010/main" val="257264219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solidFill>
                  <a:srgbClr val="002060"/>
                </a:solidFill>
              </a:rPr>
              <a:t>Release Notes</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calplanning.berkeley.edu/release-notes</a:t>
            </a:r>
            <a:endParaRPr lang="en-US" sz="2400" dirty="0">
              <a:solidFill>
                <a:schemeClr val="tx2"/>
              </a:solidFill>
            </a:endParaRPr>
          </a:p>
        </p:txBody>
      </p:sp>
      <p:pic>
        <p:nvPicPr>
          <p:cNvPr id="2" name="Picture 1"/>
          <p:cNvPicPr>
            <a:picLocks noChangeAspect="1"/>
          </p:cNvPicPr>
          <p:nvPr/>
        </p:nvPicPr>
        <p:blipFill>
          <a:blip r:embed="rId2"/>
          <a:stretch>
            <a:fillRect/>
          </a:stretch>
        </p:blipFill>
        <p:spPr>
          <a:xfrm>
            <a:off x="685800" y="1184545"/>
            <a:ext cx="7772400" cy="3311255"/>
          </a:xfrm>
          <a:prstGeom prst="rect">
            <a:avLst/>
          </a:prstGeom>
        </p:spPr>
      </p:pic>
    </p:spTree>
    <p:extLst>
      <p:ext uri="{BB962C8B-B14F-4D97-AF65-F5344CB8AC3E}">
        <p14:creationId xmlns:p14="http://schemas.microsoft.com/office/powerpoint/2010/main" val="1426335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solidFill>
                  <a:srgbClr val="002060"/>
                </a:solidFill>
              </a:rPr>
              <a:t>Training</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calplanning.berkeley.edu/training</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685800" y="1140716"/>
            <a:ext cx="7772400" cy="4193284"/>
          </a:xfrm>
          <a:prstGeom prst="rect">
            <a:avLst/>
          </a:prstGeom>
        </p:spPr>
      </p:pic>
    </p:spTree>
    <p:extLst>
      <p:ext uri="{BB962C8B-B14F-4D97-AF65-F5344CB8AC3E}">
        <p14:creationId xmlns:p14="http://schemas.microsoft.com/office/powerpoint/2010/main" val="31852934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smtClean="0">
                <a:solidFill>
                  <a:srgbClr val="002060"/>
                </a:solidFill>
              </a:rPr>
              <a:t>Job Aids</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2"/>
                </a:solidFill>
              </a:rPr>
              <a:t>https</a:t>
            </a:r>
            <a:r>
              <a:rPr lang="en-US" sz="2400" dirty="0">
                <a:solidFill>
                  <a:schemeClr val="tx2"/>
                </a:solidFill>
              </a:rPr>
              <a:t>://</a:t>
            </a:r>
            <a:r>
              <a:rPr lang="en-US" sz="2400" dirty="0" smtClean="0">
                <a:solidFill>
                  <a:schemeClr val="tx2"/>
                </a:solidFill>
              </a:rPr>
              <a:t>calplanning.berkeley.edu/training/job-aids</a:t>
            </a:r>
            <a:endParaRPr lang="en-US" sz="2400" dirty="0">
              <a:solidFill>
                <a:schemeClr val="tx2"/>
              </a:solidFill>
            </a:endParaRPr>
          </a:p>
        </p:txBody>
      </p:sp>
      <p:pic>
        <p:nvPicPr>
          <p:cNvPr id="3" name="Picture 2"/>
          <p:cNvPicPr>
            <a:picLocks noChangeAspect="1"/>
          </p:cNvPicPr>
          <p:nvPr/>
        </p:nvPicPr>
        <p:blipFill>
          <a:blip r:embed="rId2"/>
          <a:stretch>
            <a:fillRect/>
          </a:stretch>
        </p:blipFill>
        <p:spPr>
          <a:xfrm>
            <a:off x="2189040" y="949084"/>
            <a:ext cx="4765920" cy="4689716"/>
          </a:xfrm>
          <a:prstGeom prst="rect">
            <a:avLst/>
          </a:prstGeom>
        </p:spPr>
      </p:pic>
    </p:spTree>
    <p:extLst>
      <p:ext uri="{BB962C8B-B14F-4D97-AF65-F5344CB8AC3E}">
        <p14:creationId xmlns:p14="http://schemas.microsoft.com/office/powerpoint/2010/main" val="37151264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997" y="3704467"/>
            <a:ext cx="6729095" cy="1064394"/>
          </a:xfrm>
          <a:prstGeom prst="rect">
            <a:avLst/>
          </a:prstGeom>
        </p:spPr>
        <p:txBody>
          <a:bodyPr vert="horz" wrap="square" lIns="0" tIns="99060" rIns="0" bIns="0" rtlCol="0">
            <a:spAutoFit/>
          </a:bodyPr>
          <a:lstStyle/>
          <a:p>
            <a:pPr marL="12700">
              <a:lnSpc>
                <a:spcPct val="100000"/>
              </a:lnSpc>
              <a:spcBef>
                <a:spcPts val="780"/>
              </a:spcBef>
            </a:pPr>
            <a:r>
              <a:rPr lang="en-US" sz="2000" dirty="0" smtClean="0">
                <a:solidFill>
                  <a:srgbClr val="F1F1F1"/>
                </a:solidFill>
                <a:latin typeface="Trebuchet MS"/>
                <a:cs typeface="Trebuchet MS"/>
              </a:rPr>
              <a:t>Thank you for your engagement.</a:t>
            </a:r>
          </a:p>
          <a:p>
            <a:pPr marL="12700">
              <a:lnSpc>
                <a:spcPct val="100000"/>
              </a:lnSpc>
              <a:spcBef>
                <a:spcPts val="780"/>
              </a:spcBef>
            </a:pPr>
            <a:r>
              <a:rPr lang="en-US" sz="3600" dirty="0" smtClean="0">
                <a:solidFill>
                  <a:srgbClr val="F1F1F1"/>
                </a:solidFill>
                <a:latin typeface="Trebuchet MS"/>
                <a:cs typeface="Trebuchet MS"/>
              </a:rPr>
              <a:t>Go Bears!</a:t>
            </a:r>
            <a:endParaRPr sz="3600" dirty="0">
              <a:latin typeface="Trebuchet MS"/>
              <a:cs typeface="Trebuchet MS"/>
            </a:endParaRPr>
          </a:p>
        </p:txBody>
      </p:sp>
    </p:spTree>
    <p:extLst>
      <p:ext uri="{BB962C8B-B14F-4D97-AF65-F5344CB8AC3E}">
        <p14:creationId xmlns:p14="http://schemas.microsoft.com/office/powerpoint/2010/main" val="268822799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4267200" cy="566738"/>
          </a:xfrm>
        </p:spPr>
        <p:txBody>
          <a:bodyPr>
            <a:noAutofit/>
          </a:bodyPr>
          <a:lstStyle/>
          <a:p>
            <a:r>
              <a:rPr lang="en-US" sz="2800" b="0" dirty="0" smtClean="0"/>
              <a:t>Operational Updates and Best Practices</a:t>
            </a:r>
            <a:endParaRPr lang="en-US" sz="2800" b="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12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62530</TotalTime>
  <Words>3813</Words>
  <Application>Microsoft Office PowerPoint</Application>
  <PresentationFormat>On-screen Show (4:3)</PresentationFormat>
  <Paragraphs>466</Paragraphs>
  <Slides>84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Calibri</vt:lpstr>
      <vt:lpstr>Lucida Grande</vt:lpstr>
      <vt:lpstr>Trebuchet MS</vt:lpstr>
      <vt:lpstr>Office Theme</vt:lpstr>
      <vt:lpstr>PowerPoint Presentation</vt:lpstr>
      <vt:lpstr>VC Finance Subject Matter Experts</vt:lpstr>
      <vt:lpstr>Agenda</vt:lpstr>
      <vt:lpstr>Key Dates</vt:lpstr>
      <vt:lpstr>Training</vt:lpstr>
      <vt:lpstr>Training</vt:lpstr>
      <vt:lpstr>PowerPoint Presentation</vt:lpstr>
      <vt:lpstr>Smart View for Planning</vt:lpstr>
      <vt:lpstr>Operational Updates and Best Practices</vt:lpstr>
      <vt:lpstr>Network, Browser, and Setup Requirements</vt:lpstr>
      <vt:lpstr>Explore is the door to reports galore</vt:lpstr>
      <vt:lpstr>CalPlanning Internal Data Updates</vt:lpstr>
      <vt:lpstr>CalPlanning External Data Updates, Actualized Forecast</vt:lpstr>
      <vt:lpstr>PowerPoint Presentation</vt:lpstr>
      <vt:lpstr>CalPlan</vt:lpstr>
      <vt:lpstr>Recommended Org Level Settings</vt:lpstr>
      <vt:lpstr>DeptID Inactivation</vt:lpstr>
      <vt:lpstr>CalPlan Data Seeded in FY25 Operating Budget</vt:lpstr>
      <vt:lpstr>PowerPoint Presentation</vt:lpstr>
      <vt:lpstr>Central Transfers and Commitments – General Allocation</vt:lpstr>
      <vt:lpstr>Central Transfers and Commitments - Campus Support</vt:lpstr>
      <vt:lpstr>Central Transfers and Commitments - Regents Endowment / FFE</vt:lpstr>
      <vt:lpstr>PowerPoint Presentation</vt:lpstr>
      <vt:lpstr>CalPlan: Drill Through – Account Summary Form</vt:lpstr>
      <vt:lpstr>Drill Through – Account Summary Form</vt:lpstr>
      <vt:lpstr>Drill Through – Account Summary Form Start from a high-level in your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CalRptg Report Template: SRECNA Scenario Comparison with 3 years of Actuals</vt:lpstr>
      <vt:lpstr>CR127 – SRECNA Scenario Comparison with 3 years of Actuals</vt:lpstr>
      <vt:lpstr>Human Capital Planning (HCP)</vt:lpstr>
      <vt:lpstr>Recommended Org Level Settings</vt:lpstr>
      <vt:lpstr>Composite Benefit Rates</vt:lpstr>
      <vt:lpstr>Composite Benefit Rates</vt:lpstr>
      <vt:lpstr>Fee Remission Rates</vt:lpstr>
      <vt:lpstr>Fee Remission Rates</vt:lpstr>
      <vt:lpstr>HCP Data Seeded in FY25 Operating Budget</vt:lpstr>
      <vt:lpstr>HCP FY24 Forecast Copied to FY25 Operating Budget</vt:lpstr>
      <vt:lpstr>Planning for Existing and To Be Hired Employees</vt:lpstr>
      <vt:lpstr>Backup HCP Data</vt:lpstr>
      <vt:lpstr>Review HCM Data to Add to Plan</vt:lpstr>
      <vt:lpstr>Review HCM Data to Add to Plan</vt:lpstr>
      <vt:lpstr>FY25 Salary increases and timing in  Review HCM data to add to plan</vt:lpstr>
      <vt:lpstr>Review HCM Data to Add to Plan</vt:lpstr>
      <vt:lpstr>Review HCM Data to Add to Plan - Scenarios</vt:lpstr>
      <vt:lpstr>Before You Add Data to Plan</vt:lpstr>
      <vt:lpstr>Add Data to Plan – One Employee ID</vt:lpstr>
      <vt:lpstr>Add Data to Plan – One Employee ID</vt:lpstr>
      <vt:lpstr>Add Data to Plan – One Employee ID – Distributions Tab</vt:lpstr>
      <vt:lpstr>Add Data to Plan – All Employees in a DeptID</vt:lpstr>
      <vt:lpstr>Human Capital Planning (HCP) Job Aids</vt:lpstr>
      <vt:lpstr>HCP Compensation Drill Through</vt:lpstr>
      <vt:lpstr>HCP Compensation Drill Through</vt:lpstr>
      <vt:lpstr>HCP Compensation Drill Through</vt:lpstr>
      <vt:lpstr>HCP Compensation Drill Through – Account Details</vt:lpstr>
      <vt:lpstr>HCP Compensation Drill Through – Edit Employee Details</vt:lpstr>
      <vt:lpstr>HCP Compensation Drill Through  Employee Details Drill Through</vt:lpstr>
      <vt:lpstr>HCP Compensation Drill Through  Employee Details Drillthrough – Return to Summary</vt:lpstr>
      <vt:lpstr>HCP Compensation Drill Through  Form is available in Smart View for Planning</vt:lpstr>
      <vt:lpstr>PowerPoint Presentation</vt:lpstr>
      <vt:lpstr>CalPlan: Multiyear Budget Template</vt:lpstr>
      <vt:lpstr>Multiyear Budget Template</vt:lpstr>
      <vt:lpstr>Multiyear Budget Template</vt:lpstr>
      <vt:lpstr>Multiyear Budget Template</vt:lpstr>
      <vt:lpstr>Multiyear Budget Template - Comments</vt:lpstr>
      <vt:lpstr>Multiyear Budget Template - Save</vt:lpstr>
      <vt:lpstr>Use of Reserves</vt:lpstr>
      <vt:lpstr>Use of Reserves: Save</vt:lpstr>
      <vt:lpstr>Use of Reserves: Review at Summary Level</vt:lpstr>
      <vt:lpstr>R180 Budget Template</vt:lpstr>
      <vt:lpstr>R180 Budget Template - Respond to Prompts</vt:lpstr>
      <vt:lpstr>R180 Budget Template Report</vt:lpstr>
      <vt:lpstr>R181 Use of Reserves Template</vt:lpstr>
      <vt:lpstr>Online Resources</vt:lpstr>
      <vt:lpstr>cfo.berkeley.edu</vt:lpstr>
      <vt:lpstr>Release Notes</vt:lpstr>
      <vt:lpstr>Training</vt:lpstr>
      <vt:lpstr>Job Aids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Dara Efron</cp:lastModifiedBy>
  <cp:revision>274</cp:revision>
  <dcterms:created xsi:type="dcterms:W3CDTF">2022-04-15T18:42:59Z</dcterms:created>
  <dcterms:modified xsi:type="dcterms:W3CDTF">2024-03-06T20:20:01Z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2022-04-11T00:00:00Z</vt:filetime>
  </property>
  <property fmtid="{D5CDD505-2E9C-101B-9397-08002B2CF9AE}" pid="3" name="Creator">
    <vt:lpwstr>Acrobat PDFMaker 22 for PowerPoint</vt:lpwstr>
  </property>
  <property fmtid="{D5CDD505-2E9C-101B-9397-08002B2CF9AE}" pid="4" name="LastSaved">
    <vt:filetime>2022-04-15T00:00:00Z</vt:filetime>
  </property>
</Properties>
</file>